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Maven Pro" panose="020B0604020202020204" charset="0"/>
      <p:regular r:id="rId31"/>
      <p:bold r:id="rId32"/>
    </p:embeddedFont>
    <p:embeddedFont>
      <p:font typeface="Maven Pro SemiBold" panose="020B0604020202020204" charset="0"/>
      <p:regular r:id="rId33"/>
      <p:bold r:id="rId34"/>
    </p:embeddedFont>
    <p:embeddedFont>
      <p:font typeface="Nunito" pitchFamily="2" charset="0"/>
      <p:regular r:id="rId35"/>
      <p:bold r:id="rId36"/>
      <p:italic r:id="rId37"/>
      <p:boldItalic r:id="rId38"/>
    </p:embeddedFont>
    <p:embeddedFont>
      <p:font typeface="Tahoma" panose="020B0604030504040204" pitchFamily="3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FN01VMPrYEBsxWEpH5Fh319gSl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068" autoAdjust="0"/>
  </p:normalViewPr>
  <p:slideViewPr>
    <p:cSldViewPr snapToGrid="0">
      <p:cViewPr varScale="1">
        <p:scale>
          <a:sx n="52" d="100"/>
          <a:sy n="52" d="100"/>
        </p:scale>
        <p:origin x="184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hips/autograd" TargetMode="External"/><Relationship Id="rId7" Type="http://schemas.openxmlformats.org/officeDocument/2006/relationships/hyperlink" Target="https://github.com/deepmind/sonn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tensorflow/tensorflow" TargetMode="External"/><Relationship Id="rId5" Type="http://schemas.openxmlformats.org/officeDocument/2006/relationships/hyperlink" Target="https://github.com/google/jax" TargetMode="External"/><Relationship Id="rId4" Type="http://schemas.openxmlformats.org/officeDocument/2006/relationships/hyperlink" Target="https://www.tensorflow.org/xl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2763b31fc5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2763b31fc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50800" algn="l" rtl="0">
              <a:lnSpc>
                <a:spcPct val="90000"/>
              </a:lnSpc>
              <a:spcBef>
                <a:spcPts val="0"/>
              </a:spcBef>
              <a:spcAft>
                <a:spcPts val="1600"/>
              </a:spcAft>
              <a:buClr>
                <a:srgbClr val="C0791B"/>
              </a:buClr>
              <a:buSzPts val="2800"/>
              <a:buFont typeface="Arial"/>
              <a:buNone/>
            </a:pPr>
            <a:r>
              <a:rPr lang="en-US" sz="1700">
                <a:solidFill>
                  <a:srgbClr val="424242"/>
                </a:solidFill>
                <a:latin typeface="Nunito"/>
                <a:ea typeface="Nunito"/>
                <a:cs typeface="Nunito"/>
                <a:sym typeface="Nunito"/>
              </a:rPr>
              <a:t>Shalini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763b31fc5_1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763b31fc5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Avadhoot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70afe0e1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70afe0e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763b31fc5_1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763b31fc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Avadhoot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27fad6409f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27fad6409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Avadhoot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7ef5e6e8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7ef5e6e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Gopi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consider an outfit seq consist of images and corresponding captions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as can been seen in diagram, we are pre-processing image seq which involves formatting and resizing to make it fit for resnet model</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Then we are passing images through Resnet50 model to get image features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 pretrained Resnet model consist of all the layers except last 13 layers, on top of it we have added avgPool layer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 and finally flatten the output to get final image features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In case of caption we have create word dictionary consisting of tokes from all the captions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 using this dictionary we are converting caption into one hot encoding features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ef5e6e83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7ef5e6e8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Gopi</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once we will receive outfit sequence features for both image and caption from preprocessing steps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we will pass image sequence through image rnn embedding layer (which is trainable layer)</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further this embedding will be passed through forward LSTM and Backward LSTM.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from both LSTM’s we will get 2 objective losses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Further this seq of image and caption features will be passed through image VS embedding and caption VS embedding tto bring both image and corresponding captions into same joint embedding space.</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visual semantic objective function will be calculated such that distance between image and corresponding caption embedding should be least but their distance from other images and captions should be more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finally all the 3 objectives 2 from bi-lstm and 1 from visual semantic will be added to get final objective loss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1ba3fdba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1ba3fdba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Arvinder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a:lnSpc>
                <a:spcPct val="107000"/>
              </a:lnSpc>
              <a:spcBef>
                <a:spcPts val="0"/>
              </a:spcBef>
              <a:spcAft>
                <a:spcPts val="0"/>
              </a:spcAft>
            </a:pPr>
            <a:r>
              <a:rPr lang="en-US" sz="1800" b="1"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Bi </a:t>
            </a:r>
            <a:r>
              <a:rPr lang="en-US" sz="1800" b="1"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Hello everyone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Now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i</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will walk u through the detailed understanding of bi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At the right hand side you can see image feature seq ABCDE derived from resnet50 model as a part of outfit.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At the left hand side u can see the unrolled version of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model across timesteps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Now Lets consider the first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time step.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Here u can see image feature A and the next image feature B are pass through image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rnn</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embedding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Further image feature A is passed through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layers to generate L1 output embedding.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After that we are calculating the cosine distance S1 between L1 embedding and image embedding B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and then finally we are calculating probability P1 by using sparse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softmax</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cross entropy.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In similarly fashion, we will compute probability for subsequent time steps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And finally add then up to get final loss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This is how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model training is getting performed.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Kindly note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This approach is applicable to both forward and backward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lstm</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In case of backward we will simply flip the sequence ABCDE to EDCBA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Also note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Fashion items in outfit seq are already ordered from top to bottom and then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assoceries</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in training 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270afe0e12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270afe0e12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Arvinder</a:t>
            </a:r>
          </a:p>
          <a:p>
            <a:pPr marL="0" lvl="0" indent="0" algn="l" rtl="0">
              <a:spcBef>
                <a:spcPts val="0"/>
              </a:spcBef>
              <a:spcAft>
                <a:spcPts val="0"/>
              </a:spcAft>
              <a:buNone/>
            </a:pPr>
            <a:endParaRPr lang="en-US" dirty="0"/>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Now I will explain you nitty </a:t>
            </a:r>
            <a:r>
              <a:rPr lang="en-US" sz="1800" dirty="0" err="1">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grities</a:t>
            </a: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of visual semantic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b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Here at extreme left hand side you can see outfit sequence containing images and corresponding caption feature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First of all we are passing image feature through image visual semantic embedding and similarly we are passing caption features through caption visual semantic embedding.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The objective here is to transform both images and captions to join embedding space.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Where in we finally aim to reduce cosine distance between images and corresponding captions.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Now in visual semantic block we are calculating distance matrix which is actually represent distance of all images embedding with all visual embeddings.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From this matrix we have extracted a diagonal vector which represent distance of images and corresponding caption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454545"/>
                </a:solidFill>
                <a:effectLst/>
                <a:latin typeface="Arial" panose="020B0604020202020204" pitchFamily="34" charset="0"/>
                <a:ea typeface="Times New Roman" panose="02020603050405020304" pitchFamily="18" charset="0"/>
                <a:cs typeface="Times New Roman" panose="02020603050405020304" pitchFamily="18" charset="0"/>
              </a:rPr>
              <a:t>Now our objective is that entries in matrix except diagonal should be higher value but entries in diagonal vector should have lower values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454545"/>
                </a:solidFill>
                <a:effectLst/>
                <a:latin typeface="Arial" panose="020B0604020202020204" pitchFamily="34" charset="0"/>
                <a:ea typeface="Times New Roman" panose="02020603050405020304" pitchFamily="18" charset="0"/>
              </a:rPr>
              <a:t>For that purpose we have defined a loss function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27fad6409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27fad640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Gopi</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1100"/>
              <a:buFont typeface="Arial"/>
              <a:buNone/>
            </a:pPr>
            <a:r>
              <a:rPr lang="en-US" sz="1400" b="1">
                <a:solidFill>
                  <a:schemeClr val="dk1"/>
                </a:solidFill>
                <a:latin typeface="Calibri"/>
                <a:ea typeface="Calibri"/>
                <a:cs typeface="Calibri"/>
                <a:sym typeface="Calibri"/>
              </a:rPr>
              <a:t>Google JAX</a:t>
            </a:r>
            <a:endParaRPr sz="1400" b="1">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Calibri"/>
                <a:ea typeface="Calibri"/>
                <a:cs typeface="Calibri"/>
                <a:sym typeface="Calibri"/>
              </a:rPr>
              <a:t>JAX is a numerical computing library that combines NumPy, automatic differentiation, and first-class GPU/TPU support.</a:t>
            </a:r>
            <a:endParaRPr sz="140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Calibri"/>
                <a:ea typeface="Calibri"/>
                <a:cs typeface="Calibri"/>
                <a:sym typeface="Calibri"/>
              </a:rPr>
              <a:t>Under the hood it exploit pure functional programming paradigm for parallel processing</a:t>
            </a:r>
            <a:endParaRPr sz="140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Calibri"/>
                <a:ea typeface="Calibri"/>
                <a:cs typeface="Calibri"/>
                <a:sym typeface="Calibri"/>
              </a:rPr>
              <a:t>Can differentiate almost any kindly of function </a:t>
            </a:r>
            <a:endParaRPr sz="140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b="1">
                <a:solidFill>
                  <a:schemeClr val="dk1"/>
                </a:solidFill>
                <a:latin typeface="Calibri"/>
                <a:ea typeface="Calibri"/>
                <a:cs typeface="Calibri"/>
                <a:sym typeface="Calibri"/>
              </a:rPr>
              <a:t>Deepmind Haiku</a:t>
            </a:r>
            <a:endParaRPr sz="1400" b="1">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rPr>
              <a:t>à</a:t>
            </a:r>
            <a:r>
              <a:rPr lang="en-US" sz="1400">
                <a:solidFill>
                  <a:schemeClr val="dk1"/>
                </a:solidFill>
                <a:latin typeface="Calibri"/>
                <a:ea typeface="Calibri"/>
                <a:cs typeface="Calibri"/>
                <a:sym typeface="Calibri"/>
              </a:rPr>
              <a:t>Haiku is a simple neural network library for JAX that enables users to use familiar object-oriented programming models while allowing full access to JAX's pure function transformations.</a:t>
            </a:r>
            <a:endParaRPr sz="140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Calibri"/>
                <a:ea typeface="Calibri"/>
                <a:cs typeface="Calibri"/>
                <a:sym typeface="Calibri"/>
              </a:rPr>
              <a:t>Haiku provide common modules such as Linear, Convolution, RNN etc</a:t>
            </a:r>
            <a:endParaRPr sz="140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b="1">
                <a:solidFill>
                  <a:schemeClr val="dk1"/>
                </a:solidFill>
                <a:latin typeface="Calibri"/>
                <a:ea typeface="Calibri"/>
                <a:cs typeface="Calibri"/>
                <a:sym typeface="Calibri"/>
              </a:rPr>
              <a:t>Advantages over other libraries</a:t>
            </a:r>
            <a:endParaRPr sz="1400" b="1">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US" sz="1400">
                <a:solidFill>
                  <a:schemeClr val="dk1"/>
                </a:solidFill>
                <a:latin typeface="Calibri"/>
                <a:ea typeface="Calibri"/>
                <a:cs typeface="Calibri"/>
                <a:sym typeface="Calibri"/>
              </a:rPr>
              <a:t>Unlike TensorFlow, JAX is much more natural and python like. You don’t have to define placeholders, scopes as we do in TensorFlow. Need not learn TF syntax. Most of the Numpy and python syntax work with JAX.</a:t>
            </a:r>
            <a:endParaRPr sz="1400">
              <a:solidFill>
                <a:schemeClr val="dk1"/>
              </a:solidFill>
              <a:latin typeface="Calibri"/>
              <a:ea typeface="Calibri"/>
              <a:cs typeface="Calibri"/>
              <a:sym typeface="Calibri"/>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lnSpc>
                <a:spcPct val="90000"/>
              </a:lnSpc>
              <a:spcBef>
                <a:spcPts val="1000"/>
              </a:spcBef>
              <a:spcAft>
                <a:spcPts val="0"/>
              </a:spcAft>
              <a:buClr>
                <a:srgbClr val="C0791B"/>
              </a:buClr>
              <a:buSzPts val="1800"/>
              <a:buFont typeface="Maven Pro SemiBold"/>
              <a:buChar char="●"/>
            </a:pPr>
            <a:r>
              <a:rPr lang="en-US" sz="1800">
                <a:solidFill>
                  <a:srgbClr val="424242"/>
                </a:solidFill>
                <a:latin typeface="Maven Pro SemiBold"/>
                <a:ea typeface="Maven Pro SemiBold"/>
                <a:cs typeface="Maven Pro SemiBold"/>
                <a:sym typeface="Maven Pro SemiBold"/>
              </a:rPr>
              <a:t>Python 3</a:t>
            </a:r>
            <a:endParaRPr sz="1800">
              <a:solidFill>
                <a:srgbClr val="424242"/>
              </a:solidFill>
              <a:latin typeface="Maven Pro SemiBold"/>
              <a:ea typeface="Maven Pro SemiBold"/>
              <a:cs typeface="Maven Pro SemiBold"/>
              <a:sym typeface="Maven Pro SemiBold"/>
            </a:endParaRPr>
          </a:p>
          <a:p>
            <a:pPr marL="457200" lvl="0" indent="-342900" algn="l" rtl="0">
              <a:lnSpc>
                <a:spcPct val="90000"/>
              </a:lnSpc>
              <a:spcBef>
                <a:spcPts val="0"/>
              </a:spcBef>
              <a:spcAft>
                <a:spcPts val="0"/>
              </a:spcAft>
              <a:buClr>
                <a:srgbClr val="C0791B"/>
              </a:buClr>
              <a:buSzPts val="1800"/>
              <a:buFont typeface="Maven Pro SemiBold"/>
              <a:buChar char="●"/>
            </a:pPr>
            <a:r>
              <a:rPr lang="en-US" sz="1800">
                <a:solidFill>
                  <a:srgbClr val="424242"/>
                </a:solidFill>
                <a:latin typeface="Maven Pro SemiBold"/>
                <a:ea typeface="Maven Pro SemiBold"/>
                <a:cs typeface="Maven Pro SemiBold"/>
                <a:sym typeface="Maven Pro SemiBold"/>
              </a:rPr>
              <a:t>JAX</a:t>
            </a:r>
            <a:endParaRPr sz="1800">
              <a:solidFill>
                <a:srgbClr val="424242"/>
              </a:solidFill>
              <a:latin typeface="Maven Pro SemiBold"/>
              <a:ea typeface="Maven Pro SemiBold"/>
              <a:cs typeface="Maven Pro SemiBold"/>
              <a:sym typeface="Maven Pro SemiBold"/>
            </a:endParaRPr>
          </a:p>
          <a:p>
            <a:pPr marL="914400" lvl="1" indent="-342900" algn="l" rtl="0">
              <a:lnSpc>
                <a:spcPct val="90000"/>
              </a:lnSpc>
              <a:spcBef>
                <a:spcPts val="0"/>
              </a:spcBef>
              <a:spcAft>
                <a:spcPts val="0"/>
              </a:spcAft>
              <a:buClr>
                <a:srgbClr val="C0791B"/>
              </a:buClr>
              <a:buSzPts val="1800"/>
              <a:buFont typeface="Maven Pro SemiBold"/>
              <a:buChar char="○"/>
            </a:pPr>
            <a:r>
              <a:rPr lang="en-US" sz="1200">
                <a:solidFill>
                  <a:srgbClr val="0E1116"/>
                </a:solidFill>
                <a:highlight>
                  <a:srgbClr val="FFFFFF"/>
                </a:highlight>
              </a:rPr>
              <a:t>JAX is a numerical computing library that combines NumPy, automatic differentiation, and first-class GPU/TPU support.</a:t>
            </a:r>
            <a:endParaRPr sz="1200">
              <a:solidFill>
                <a:srgbClr val="0E1116"/>
              </a:solidFill>
              <a:highlight>
                <a:srgbClr val="FFFFFF"/>
              </a:highlight>
            </a:endParaRPr>
          </a:p>
          <a:p>
            <a:pPr marL="914400" lvl="1" indent="-304800" algn="l" rtl="0">
              <a:lnSpc>
                <a:spcPct val="90000"/>
              </a:lnSpc>
              <a:spcBef>
                <a:spcPts val="0"/>
              </a:spcBef>
              <a:spcAft>
                <a:spcPts val="0"/>
              </a:spcAft>
              <a:buClr>
                <a:srgbClr val="0E1116"/>
              </a:buClr>
              <a:buSzPts val="1200"/>
              <a:buFont typeface="Arial"/>
              <a:buChar char="○"/>
            </a:pPr>
            <a:r>
              <a:rPr lang="en-US" sz="1200">
                <a:solidFill>
                  <a:srgbClr val="0E1116"/>
                </a:solidFill>
                <a:highlight>
                  <a:srgbClr val="FFFFFF"/>
                </a:highlight>
              </a:rPr>
              <a:t>JAX is </a:t>
            </a:r>
            <a:r>
              <a:rPr lang="en-US" sz="1200">
                <a:solidFill>
                  <a:srgbClr val="27278B"/>
                </a:solidFill>
                <a:highlight>
                  <a:srgbClr val="FFFFFF"/>
                </a:highlight>
                <a:uFill>
                  <a:noFill/>
                </a:uFill>
                <a:hlinkClick r:id="rId3">
                  <a:extLst>
                    <a:ext uri="{A12FA001-AC4F-418D-AE19-62706E023703}">
                      <ahyp:hlinkClr xmlns:ahyp="http://schemas.microsoft.com/office/drawing/2018/hyperlinkcolor" val="tx"/>
                    </a:ext>
                  </a:extLst>
                </a:hlinkClick>
              </a:rPr>
              <a:t>Autograd</a:t>
            </a:r>
            <a:r>
              <a:rPr lang="en-US" sz="1200">
                <a:solidFill>
                  <a:srgbClr val="0E1116"/>
                </a:solidFill>
                <a:highlight>
                  <a:srgbClr val="FFFFFF"/>
                </a:highlight>
              </a:rPr>
              <a:t> and </a:t>
            </a:r>
            <a:r>
              <a:rPr lang="en-US" sz="1200">
                <a:solidFill>
                  <a:srgbClr val="27278B"/>
                </a:solidFill>
                <a:highlight>
                  <a:srgbClr val="FFFFFF"/>
                </a:highlight>
                <a:uFill>
                  <a:noFill/>
                </a:uFill>
                <a:hlinkClick r:id="rId4">
                  <a:extLst>
                    <a:ext uri="{A12FA001-AC4F-418D-AE19-62706E023703}">
                      <ahyp:hlinkClr xmlns:ahyp="http://schemas.microsoft.com/office/drawing/2018/hyperlinkcolor" val="tx"/>
                    </a:ext>
                  </a:extLst>
                </a:hlinkClick>
              </a:rPr>
              <a:t>XLA</a:t>
            </a:r>
            <a:r>
              <a:rPr lang="en-US" sz="1200">
                <a:solidFill>
                  <a:srgbClr val="0E1116"/>
                </a:solidFill>
                <a:highlight>
                  <a:srgbClr val="FFFFFF"/>
                </a:highlight>
              </a:rPr>
              <a:t>, brought together for high-performance machine learning research.</a:t>
            </a:r>
            <a:endParaRPr sz="1200">
              <a:solidFill>
                <a:srgbClr val="0E1116"/>
              </a:solidFill>
              <a:highlight>
                <a:srgbClr val="FFFFFF"/>
              </a:highlight>
            </a:endParaRPr>
          </a:p>
          <a:p>
            <a:pPr marL="457200" lvl="0" indent="-342900" algn="l" rtl="0">
              <a:lnSpc>
                <a:spcPct val="90000"/>
              </a:lnSpc>
              <a:spcBef>
                <a:spcPts val="0"/>
              </a:spcBef>
              <a:spcAft>
                <a:spcPts val="0"/>
              </a:spcAft>
              <a:buClr>
                <a:srgbClr val="C0791B"/>
              </a:buClr>
              <a:buSzPts val="1800"/>
              <a:buFont typeface="Maven Pro SemiBold"/>
              <a:buChar char="●"/>
            </a:pPr>
            <a:r>
              <a:rPr lang="en-US" sz="1800">
                <a:solidFill>
                  <a:srgbClr val="404040"/>
                </a:solidFill>
                <a:highlight>
                  <a:srgbClr val="FCFCFC"/>
                </a:highlight>
                <a:latin typeface="Maven Pro SemiBold"/>
                <a:ea typeface="Maven Pro SemiBold"/>
                <a:cs typeface="Maven Pro SemiBold"/>
                <a:sym typeface="Maven Pro SemiBold"/>
              </a:rPr>
              <a:t>Haiku</a:t>
            </a:r>
            <a:endParaRPr sz="1800">
              <a:solidFill>
                <a:srgbClr val="404040"/>
              </a:solidFill>
              <a:highlight>
                <a:srgbClr val="FCFCFC"/>
              </a:highlight>
              <a:latin typeface="Maven Pro SemiBold"/>
              <a:ea typeface="Maven Pro SemiBold"/>
              <a:cs typeface="Maven Pro SemiBold"/>
              <a:sym typeface="Maven Pro SemiBold"/>
            </a:endParaRPr>
          </a:p>
          <a:p>
            <a:pPr marL="914400" lvl="1" indent="-342900" algn="l" rtl="0">
              <a:lnSpc>
                <a:spcPct val="90000"/>
              </a:lnSpc>
              <a:spcBef>
                <a:spcPts val="0"/>
              </a:spcBef>
              <a:spcAft>
                <a:spcPts val="0"/>
              </a:spcAft>
              <a:buClr>
                <a:srgbClr val="C0791B"/>
              </a:buClr>
              <a:buSzPts val="1800"/>
              <a:buFont typeface="Nunito"/>
              <a:buChar char="○"/>
            </a:pPr>
            <a:r>
              <a:rPr lang="en-US" sz="1200">
                <a:solidFill>
                  <a:srgbClr val="0E1116"/>
                </a:solidFill>
                <a:highlight>
                  <a:srgbClr val="FFFFFF"/>
                </a:highlight>
              </a:rPr>
              <a:t>Haiku is a simple neural network library for </a:t>
            </a:r>
            <a:r>
              <a:rPr lang="en-US" sz="1200">
                <a:solidFill>
                  <a:srgbClr val="27278B"/>
                </a:solidFill>
                <a:highlight>
                  <a:srgbClr val="FFFFFF"/>
                </a:highlight>
                <a:uFill>
                  <a:noFill/>
                </a:uFill>
                <a:hlinkClick r:id="rId5">
                  <a:extLst>
                    <a:ext uri="{A12FA001-AC4F-418D-AE19-62706E023703}">
                      <ahyp:hlinkClr xmlns:ahyp="http://schemas.microsoft.com/office/drawing/2018/hyperlinkcolor" val="tx"/>
                    </a:ext>
                  </a:extLst>
                </a:hlinkClick>
              </a:rPr>
              <a:t>JAX</a:t>
            </a:r>
            <a:r>
              <a:rPr lang="en-US" sz="1200">
                <a:solidFill>
                  <a:srgbClr val="0E1116"/>
                </a:solidFill>
                <a:highlight>
                  <a:srgbClr val="FFFFFF"/>
                </a:highlight>
              </a:rPr>
              <a:t> developed, similar to a neural network library for </a:t>
            </a:r>
            <a:r>
              <a:rPr lang="en-US" sz="1200">
                <a:solidFill>
                  <a:srgbClr val="27278B"/>
                </a:solidFill>
                <a:highlight>
                  <a:srgbClr val="FFFFFF"/>
                </a:highlight>
                <a:uFill>
                  <a:noFill/>
                </a:uFill>
                <a:hlinkClick r:id="rId6">
                  <a:extLst>
                    <a:ext uri="{A12FA001-AC4F-418D-AE19-62706E023703}">
                      <ahyp:hlinkClr xmlns:ahyp="http://schemas.microsoft.com/office/drawing/2018/hyperlinkcolor" val="tx"/>
                    </a:ext>
                  </a:extLst>
                </a:hlinkClick>
              </a:rPr>
              <a:t>TensorFlow</a:t>
            </a:r>
            <a:r>
              <a:rPr lang="en-US" sz="1200">
                <a:solidFill>
                  <a:srgbClr val="0E1116"/>
                </a:solidFill>
                <a:highlight>
                  <a:srgbClr val="FFFFFF"/>
                </a:highlight>
              </a:rPr>
              <a:t>.</a:t>
            </a:r>
            <a:endParaRPr sz="1200">
              <a:solidFill>
                <a:srgbClr val="404040"/>
              </a:solidFill>
              <a:highlight>
                <a:srgbClr val="FCFCFC"/>
              </a:highlight>
            </a:endParaRPr>
          </a:p>
          <a:p>
            <a:pPr marL="914400" lvl="1" indent="-342900" algn="l" rtl="0">
              <a:lnSpc>
                <a:spcPct val="90000"/>
              </a:lnSpc>
              <a:spcBef>
                <a:spcPts val="0"/>
              </a:spcBef>
              <a:spcAft>
                <a:spcPts val="0"/>
              </a:spcAft>
              <a:buClr>
                <a:srgbClr val="C0791B"/>
              </a:buClr>
              <a:buSzPts val="1800"/>
              <a:buFont typeface="Nunito"/>
              <a:buChar char="○"/>
            </a:pPr>
            <a:r>
              <a:rPr lang="en-US" sz="1200">
                <a:solidFill>
                  <a:srgbClr val="404040"/>
                </a:solidFill>
                <a:highlight>
                  <a:srgbClr val="FCFCFC"/>
                </a:highlight>
              </a:rPr>
              <a:t>A library built on top of JAX designed to provide simple, composable abstractions for machine learning research.</a:t>
            </a:r>
            <a:endParaRPr sz="1200">
              <a:solidFill>
                <a:srgbClr val="404040"/>
              </a:solidFill>
              <a:highlight>
                <a:srgbClr val="FCFCFC"/>
              </a:highlight>
            </a:endParaRPr>
          </a:p>
          <a:p>
            <a:pPr marL="914400" lvl="1" indent="-304800" algn="l" rtl="0">
              <a:lnSpc>
                <a:spcPct val="90000"/>
              </a:lnSpc>
              <a:spcBef>
                <a:spcPts val="0"/>
              </a:spcBef>
              <a:spcAft>
                <a:spcPts val="0"/>
              </a:spcAft>
              <a:buClr>
                <a:srgbClr val="404040"/>
              </a:buClr>
              <a:buSzPts val="1200"/>
              <a:buFont typeface="Arial"/>
              <a:buChar char="○"/>
            </a:pPr>
            <a:r>
              <a:rPr lang="en-US" sz="1200">
                <a:solidFill>
                  <a:srgbClr val="404040"/>
                </a:solidFill>
                <a:highlight>
                  <a:srgbClr val="FCFCFC"/>
                </a:highlight>
              </a:rPr>
              <a:t>A simple neural network library for JAX that enables users to use familiar object-oriented programming models while allowing full access to JAX’s pure function transformations. Haiku is designed to make the common things we do such as managing model parameters and other model state simpler and similar in spirit to the </a:t>
            </a:r>
            <a:r>
              <a:rPr lang="en-US" sz="1200">
                <a:solidFill>
                  <a:srgbClr val="2980B9"/>
                </a:solidFill>
                <a:highlight>
                  <a:srgbClr val="FCFCFC"/>
                </a:highlight>
                <a:uFill>
                  <a:noFill/>
                </a:uFill>
                <a:hlinkClick r:id="rId7">
                  <a:extLst>
                    <a:ext uri="{A12FA001-AC4F-418D-AE19-62706E023703}">
                      <ahyp:hlinkClr xmlns:ahyp="http://schemas.microsoft.com/office/drawing/2018/hyperlinkcolor" val="tx"/>
                    </a:ext>
                  </a:extLst>
                </a:hlinkClick>
              </a:rPr>
              <a:t>Sonnet</a:t>
            </a:r>
            <a:r>
              <a:rPr lang="en-US" sz="1200">
                <a:solidFill>
                  <a:srgbClr val="404040"/>
                </a:solidFill>
                <a:highlight>
                  <a:srgbClr val="FCFCFC"/>
                </a:highlight>
              </a:rPr>
              <a:t> library that has been widely used across DeepMind.</a:t>
            </a:r>
            <a:endParaRPr sz="1200">
              <a:solidFill>
                <a:srgbClr val="404040"/>
              </a:solidFill>
              <a:highlight>
                <a:srgbClr val="FCFCFC"/>
              </a:highlight>
            </a:endParaRPr>
          </a:p>
          <a:p>
            <a:pPr marL="457200" lvl="0" indent="-304800" algn="l" rtl="0">
              <a:lnSpc>
                <a:spcPct val="90000"/>
              </a:lnSpc>
              <a:spcBef>
                <a:spcPts val="0"/>
              </a:spcBef>
              <a:spcAft>
                <a:spcPts val="0"/>
              </a:spcAft>
              <a:buClr>
                <a:srgbClr val="404040"/>
              </a:buClr>
              <a:buSzPts val="1200"/>
              <a:buFont typeface="Arial"/>
              <a:buChar char="●"/>
            </a:pPr>
            <a:r>
              <a:rPr lang="en-US" sz="1800">
                <a:solidFill>
                  <a:srgbClr val="404040"/>
                </a:solidFill>
                <a:highlight>
                  <a:srgbClr val="FCFCFC"/>
                </a:highlight>
                <a:latin typeface="Maven Pro SemiBold"/>
                <a:ea typeface="Maven Pro SemiBold"/>
                <a:cs typeface="Maven Pro SemiBold"/>
                <a:sym typeface="Maven Pro SemiBold"/>
              </a:rPr>
              <a:t>Streamlit</a:t>
            </a:r>
            <a:endParaRPr sz="1200">
              <a:solidFill>
                <a:srgbClr val="404040"/>
              </a:solidFill>
              <a:highlight>
                <a:srgbClr val="FCFCFC"/>
              </a:highlight>
            </a:endParaRPr>
          </a:p>
          <a:p>
            <a:pPr marL="914400" lvl="1" indent="-304800" algn="l" rtl="0">
              <a:lnSpc>
                <a:spcPct val="90000"/>
              </a:lnSpc>
              <a:spcBef>
                <a:spcPts val="0"/>
              </a:spcBef>
              <a:spcAft>
                <a:spcPts val="0"/>
              </a:spcAft>
              <a:buClr>
                <a:srgbClr val="404040"/>
              </a:buClr>
              <a:buSzPts val="1200"/>
              <a:buFont typeface="Arial"/>
              <a:buChar char="○"/>
            </a:pPr>
            <a:r>
              <a:rPr lang="en-US" sz="1200">
                <a:solidFill>
                  <a:srgbClr val="404040"/>
                </a:solidFill>
                <a:highlight>
                  <a:srgbClr val="FCFCFC"/>
                </a:highlight>
              </a:rPr>
              <a:t>Streamlit is an open-source Python library that makes it easy to create and share beautiful, custom web apps for machine learning and data science. In just a few minutes you can build and deploy powerful data apps.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2763b31fc5_1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2763b31f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.Deepthi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270afe0e12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270afe0e1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763b31fc5_1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2763b31fc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Arun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22b6e60392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22b6e6039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Arun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6b1136779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6b113677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Arun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2763b31fc5_1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2763b31fc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70afe0e12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70afe0e1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b926bbadd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b926bbad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50800" algn="l" rtl="0">
              <a:lnSpc>
                <a:spcPct val="90000"/>
              </a:lnSpc>
              <a:spcBef>
                <a:spcPts val="0"/>
              </a:spcBef>
              <a:spcAft>
                <a:spcPts val="0"/>
              </a:spcAft>
              <a:buClr>
                <a:srgbClr val="C0791B"/>
              </a:buClr>
              <a:buSzPts val="2800"/>
              <a:buFont typeface="Arial"/>
              <a:buNone/>
            </a:pPr>
            <a:r>
              <a:rPr lang="en-US" sz="1700">
                <a:solidFill>
                  <a:srgbClr val="424242"/>
                </a:solidFill>
                <a:latin typeface="Nunito"/>
                <a:ea typeface="Nunito"/>
                <a:cs typeface="Nunito"/>
                <a:sym typeface="Nunito"/>
              </a:rPr>
              <a:t>Shalini</a:t>
            </a:r>
            <a:endParaRPr/>
          </a:p>
          <a:p>
            <a:pPr marL="0" lvl="0" indent="0" algn="l" rtl="0">
              <a:spcBef>
                <a:spcPts val="1600"/>
              </a:spcBef>
              <a:spcAft>
                <a:spcPts val="0"/>
              </a:spcAft>
              <a:buNone/>
            </a:pPr>
            <a:r>
              <a:rPr lang="en-US"/>
              <a:t>References: https://www.datafeedwatch.com/blog/fashion-industry-analysis#:~:text=%20An%20industry%20analysis%20of%20Fashion%20eCommerce%20in,and%20omnichannel%20strategies%20are%20becoming%20increasingly...%20More%20</a:t>
            </a:r>
            <a:endParaRPr/>
          </a:p>
        </p:txBody>
      </p:sp>
      <p:sp>
        <p:nvSpPr>
          <p:cNvPr id="315" name="Google Shape;31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50800" algn="l" rtl="0">
              <a:lnSpc>
                <a:spcPct val="90000"/>
              </a:lnSpc>
              <a:spcBef>
                <a:spcPts val="0"/>
              </a:spcBef>
              <a:spcAft>
                <a:spcPts val="0"/>
              </a:spcAft>
              <a:buClr>
                <a:srgbClr val="C0791B"/>
              </a:buClr>
              <a:buSzPts val="2800"/>
              <a:buFont typeface="Arial"/>
              <a:buNone/>
            </a:pPr>
            <a:endParaRPr sz="1700">
              <a:solidFill>
                <a:srgbClr val="424242"/>
              </a:solidFill>
              <a:latin typeface="Nunito"/>
              <a:ea typeface="Nunito"/>
              <a:cs typeface="Nunito"/>
              <a:sym typeface="Nunito"/>
            </a:endParaRPr>
          </a:p>
          <a:p>
            <a:pPr marL="228600" lvl="0" indent="-50800" algn="l" rtl="0">
              <a:lnSpc>
                <a:spcPct val="90000"/>
              </a:lnSpc>
              <a:spcBef>
                <a:spcPts val="1600"/>
              </a:spcBef>
              <a:spcAft>
                <a:spcPts val="0"/>
              </a:spcAft>
              <a:buClr>
                <a:srgbClr val="C0791B"/>
              </a:buClr>
              <a:buSzPts val="2800"/>
              <a:buFont typeface="Arial"/>
              <a:buNone/>
            </a:pPr>
            <a:r>
              <a:rPr lang="en-US" sz="1700">
                <a:solidFill>
                  <a:srgbClr val="424242"/>
                </a:solidFill>
                <a:latin typeface="Nunito"/>
                <a:ea typeface="Nunito"/>
                <a:cs typeface="Nunito"/>
                <a:sym typeface="Nunito"/>
              </a:rPr>
              <a:t>Shalini</a:t>
            </a:r>
            <a:endParaRPr sz="1700">
              <a:solidFill>
                <a:srgbClr val="424242"/>
              </a:solidFill>
              <a:latin typeface="Nunito"/>
              <a:ea typeface="Nunito"/>
              <a:cs typeface="Nunito"/>
              <a:sym typeface="Nunito"/>
            </a:endParaRPr>
          </a:p>
          <a:p>
            <a:pPr marL="228600" lvl="0" indent="-50800" algn="l" rtl="0">
              <a:lnSpc>
                <a:spcPct val="90000"/>
              </a:lnSpc>
              <a:spcBef>
                <a:spcPts val="1600"/>
              </a:spcBef>
              <a:spcAft>
                <a:spcPts val="0"/>
              </a:spcAft>
              <a:buClr>
                <a:srgbClr val="C0791B"/>
              </a:buClr>
              <a:buSzPts val="2800"/>
              <a:buFont typeface="Arial"/>
              <a:buNone/>
            </a:pPr>
            <a:r>
              <a:rPr lang="en-US" sz="1700">
                <a:solidFill>
                  <a:srgbClr val="424242"/>
                </a:solidFill>
                <a:latin typeface="Nunito"/>
                <a:ea typeface="Nunito"/>
                <a:cs typeface="Nunito"/>
                <a:sym typeface="Nunito"/>
              </a:rPr>
              <a:t>what challenges and benefits in e-commerce experience versus in-store experience?</a:t>
            </a:r>
            <a:endParaRPr sz="1700">
              <a:solidFill>
                <a:srgbClr val="424242"/>
              </a:solidFill>
              <a:latin typeface="Nunito"/>
              <a:ea typeface="Nunito"/>
              <a:cs typeface="Nunito"/>
              <a:sym typeface="Nunito"/>
            </a:endParaRPr>
          </a:p>
          <a:p>
            <a:pPr marL="228600" lvl="0" indent="-50800" algn="l" rtl="0">
              <a:lnSpc>
                <a:spcPct val="90000"/>
              </a:lnSpc>
              <a:spcBef>
                <a:spcPts val="1600"/>
              </a:spcBef>
              <a:spcAft>
                <a:spcPts val="0"/>
              </a:spcAft>
              <a:buNone/>
            </a:pPr>
            <a:r>
              <a:rPr lang="en-US" sz="1700">
                <a:solidFill>
                  <a:srgbClr val="424242"/>
                </a:solidFill>
                <a:latin typeface="Nunito"/>
                <a:ea typeface="Nunito"/>
                <a:cs typeface="Nunito"/>
                <a:sym typeface="Nunito"/>
              </a:rPr>
              <a:t>any pain points by consumers in fashion outfit selections?  </a:t>
            </a:r>
            <a:endParaRPr sz="1700">
              <a:solidFill>
                <a:srgbClr val="424242"/>
              </a:solidFill>
              <a:latin typeface="Nunito"/>
              <a:ea typeface="Nunito"/>
              <a:cs typeface="Nunito"/>
              <a:sym typeface="Nunito"/>
            </a:endParaRPr>
          </a:p>
          <a:p>
            <a:pPr marL="228600" lvl="0" indent="-50800" algn="l" rtl="0">
              <a:lnSpc>
                <a:spcPct val="90000"/>
              </a:lnSpc>
              <a:spcBef>
                <a:spcPts val="1600"/>
              </a:spcBef>
              <a:spcAft>
                <a:spcPts val="0"/>
              </a:spcAft>
              <a:buClr>
                <a:srgbClr val="C0791B"/>
              </a:buClr>
              <a:buSzPts val="2800"/>
              <a:buFont typeface="Arial"/>
              <a:buNone/>
            </a:pPr>
            <a:r>
              <a:rPr lang="en-US" sz="1700">
                <a:solidFill>
                  <a:srgbClr val="424242"/>
                </a:solidFill>
                <a:latin typeface="Nunito"/>
                <a:ea typeface="Nunito"/>
                <a:cs typeface="Nunito"/>
                <a:sym typeface="Nunito"/>
              </a:rPr>
              <a:t>https://squareup.com/us/en/townsquare/in-person-shopping-experience</a:t>
            </a:r>
            <a:endParaRPr sz="1700">
              <a:solidFill>
                <a:srgbClr val="424242"/>
              </a:solidFill>
              <a:latin typeface="Nunito"/>
              <a:ea typeface="Nunito"/>
              <a:cs typeface="Nunito"/>
              <a:sym typeface="Nunito"/>
            </a:endParaRPr>
          </a:p>
          <a:p>
            <a:pPr marL="0" lvl="0" indent="0" algn="l" rtl="0">
              <a:spcBef>
                <a:spcPts val="1600"/>
              </a:spcBef>
              <a:spcAft>
                <a:spcPts val="0"/>
              </a:spcAft>
              <a:buNone/>
            </a:pPr>
            <a:endParaRPr/>
          </a:p>
        </p:txBody>
      </p:sp>
      <p:sp>
        <p:nvSpPr>
          <p:cNvPr id="322" name="Google Shape;32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763b31fc5_1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763b31fc5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763b31fc5_1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763b31fc5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Mala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763b31fc5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2763b31fc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Mala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2763b31fc5_1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2763b31fc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Avadhoot - what are objectives of Compatibility recommender? No point in referring another pants to consumer when he’s placed a pants in a cart - we should have category complementarity. Further compatibility is about color and style (casuals versus formal versus party). We should be able to generalize it for more than 2 items.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g126ac7f9521_0_869"/>
          <p:cNvGrpSpPr/>
          <p:nvPr/>
        </p:nvGrpSpPr>
        <p:grpSpPr>
          <a:xfrm>
            <a:off x="9790426" y="4546120"/>
            <a:ext cx="2255173" cy="2310006"/>
            <a:chOff x="7343003" y="3409675"/>
            <a:chExt cx="1691422" cy="1732548"/>
          </a:xfrm>
        </p:grpSpPr>
        <p:grpSp>
          <p:nvGrpSpPr>
            <p:cNvPr id="11" name="Google Shape;11;g126ac7f9521_0_869"/>
            <p:cNvGrpSpPr/>
            <p:nvPr/>
          </p:nvGrpSpPr>
          <p:grpSpPr>
            <a:xfrm>
              <a:off x="7343003" y="4453711"/>
              <a:ext cx="316800" cy="688513"/>
              <a:chOff x="7343003" y="4453711"/>
              <a:chExt cx="316800" cy="688513"/>
            </a:xfrm>
          </p:grpSpPr>
          <p:sp>
            <p:nvSpPr>
              <p:cNvPr id="12" name="Google Shape;12;g126ac7f9521_0_869"/>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g126ac7f9521_0_869"/>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 name="Google Shape;14;g126ac7f9521_0_869"/>
            <p:cNvGrpSpPr/>
            <p:nvPr/>
          </p:nvGrpSpPr>
          <p:grpSpPr>
            <a:xfrm>
              <a:off x="7801210" y="4105700"/>
              <a:ext cx="316800" cy="1036523"/>
              <a:chOff x="7801210" y="4105700"/>
              <a:chExt cx="316800" cy="1036523"/>
            </a:xfrm>
          </p:grpSpPr>
          <p:sp>
            <p:nvSpPr>
              <p:cNvPr id="15" name="Google Shape;15;g126ac7f9521_0_869"/>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g126ac7f9521_0_869"/>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g126ac7f9521_0_869"/>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 name="Google Shape;18;g126ac7f9521_0_869"/>
            <p:cNvGrpSpPr/>
            <p:nvPr/>
          </p:nvGrpSpPr>
          <p:grpSpPr>
            <a:xfrm>
              <a:off x="8259418" y="3757688"/>
              <a:ext cx="316800" cy="1384535"/>
              <a:chOff x="8259418" y="3757688"/>
              <a:chExt cx="316800" cy="1384535"/>
            </a:xfrm>
          </p:grpSpPr>
          <p:sp>
            <p:nvSpPr>
              <p:cNvPr id="19" name="Google Shape;19;g126ac7f9521_0_86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g126ac7f9521_0_869"/>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 name="Google Shape;21;g126ac7f9521_0_869"/>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g126ac7f9521_0_869"/>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 name="Google Shape;23;g126ac7f9521_0_869"/>
            <p:cNvGrpSpPr/>
            <p:nvPr/>
          </p:nvGrpSpPr>
          <p:grpSpPr>
            <a:xfrm>
              <a:off x="8717625" y="3409675"/>
              <a:ext cx="316800" cy="1732548"/>
              <a:chOff x="8717625" y="3409675"/>
              <a:chExt cx="316800" cy="1732548"/>
            </a:xfrm>
          </p:grpSpPr>
          <p:sp>
            <p:nvSpPr>
              <p:cNvPr id="24" name="Google Shape;24;g126ac7f9521_0_869"/>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g126ac7f9521_0_869"/>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126ac7f9521_0_869"/>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126ac7f9521_0_869"/>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126ac7f9521_0_869"/>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29" name="Google Shape;29;g126ac7f9521_0_869"/>
          <p:cNvGrpSpPr/>
          <p:nvPr/>
        </p:nvGrpSpPr>
        <p:grpSpPr>
          <a:xfrm>
            <a:off x="6724502" y="0"/>
            <a:ext cx="5085303" cy="5118675"/>
            <a:chOff x="5043503" y="0"/>
            <a:chExt cx="3814072" cy="3839102"/>
          </a:xfrm>
        </p:grpSpPr>
        <p:sp>
          <p:nvSpPr>
            <p:cNvPr id="30" name="Google Shape;30;g126ac7f9521_0_869"/>
            <p:cNvSpPr/>
            <p:nvPr/>
          </p:nvSpPr>
          <p:spPr>
            <a:xfrm>
              <a:off x="8460975" y="1817775"/>
              <a:ext cx="396600" cy="3966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126ac7f9521_0_869"/>
            <p:cNvSpPr/>
            <p:nvPr/>
          </p:nvSpPr>
          <p:spPr>
            <a:xfrm rot="-9830444">
              <a:off x="6469759" y="3480728"/>
              <a:ext cx="320148" cy="32014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2" name="Google Shape;32;g126ac7f9521_0_869"/>
            <p:cNvGrpSpPr/>
            <p:nvPr/>
          </p:nvGrpSpPr>
          <p:grpSpPr>
            <a:xfrm>
              <a:off x="7647812" y="2704283"/>
              <a:ext cx="635219" cy="635219"/>
              <a:chOff x="6725724" y="2701260"/>
              <a:chExt cx="1208101" cy="1208100"/>
            </a:xfrm>
          </p:grpSpPr>
          <p:sp>
            <p:nvSpPr>
              <p:cNvPr id="33" name="Google Shape;33;g126ac7f9521_0_869"/>
              <p:cNvSpPr/>
              <p:nvPr/>
            </p:nvSpPr>
            <p:spPr>
              <a:xfrm rot="5400000">
                <a:off x="6725725" y="2701260"/>
                <a:ext cx="1208100" cy="12081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126ac7f9521_0_869"/>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126ac7f9521_0_869"/>
              <p:cNvSpPr/>
              <p:nvPr/>
            </p:nvSpPr>
            <p:spPr>
              <a:xfrm rot="5400000">
                <a:off x="6954988" y="2930398"/>
                <a:ext cx="749700" cy="7497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6" name="Google Shape;36;g126ac7f9521_0_869"/>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 name="Google Shape;37;g126ac7f9521_0_869"/>
            <p:cNvGrpSpPr/>
            <p:nvPr/>
          </p:nvGrpSpPr>
          <p:grpSpPr>
            <a:xfrm>
              <a:off x="7952720" y="179238"/>
              <a:ext cx="873165" cy="873003"/>
              <a:chOff x="7754428" y="208725"/>
              <a:chExt cx="541800" cy="541800"/>
            </a:xfrm>
          </p:grpSpPr>
          <p:sp>
            <p:nvSpPr>
              <p:cNvPr id="38" name="Google Shape;38;g126ac7f9521_0_869"/>
              <p:cNvSpPr/>
              <p:nvPr/>
            </p:nvSpPr>
            <p:spPr>
              <a:xfrm rot="-8647347">
                <a:off x="7831319" y="285616"/>
                <a:ext cx="388018" cy="388018"/>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g126ac7f9521_0_86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0" name="Google Shape;40;g126ac7f9521_0_869"/>
            <p:cNvSpPr/>
            <p:nvPr/>
          </p:nvSpPr>
          <p:spPr>
            <a:xfrm>
              <a:off x="5399840" y="356365"/>
              <a:ext cx="2577000" cy="257700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g126ac7f9521_0_869"/>
            <p:cNvSpPr/>
            <p:nvPr/>
          </p:nvSpPr>
          <p:spPr>
            <a:xfrm rot="2043858">
              <a:off x="5503813" y="460310"/>
              <a:ext cx="2369480" cy="2369480"/>
            </a:xfrm>
            <a:prstGeom prst="ellipse">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g126ac7f9521_0_869"/>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g126ac7f9521_0_869"/>
            <p:cNvSpPr/>
            <p:nvPr/>
          </p:nvSpPr>
          <p:spPr>
            <a:xfrm rot="2044777">
              <a:off x="5911449" y="867729"/>
              <a:ext cx="1554223" cy="1554223"/>
            </a:xfrm>
            <a:prstGeom prst="ellips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126ac7f9521_0_869"/>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 name="Google Shape;45;g126ac7f9521_0_869"/>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6" name="Google Shape;46;g126ac7f9521_0_869"/>
          <p:cNvSpPr txBox="1">
            <a:spLocks noGrp="1"/>
          </p:cNvSpPr>
          <p:nvPr>
            <p:ph type="ctrTitle"/>
          </p:nvPr>
        </p:nvSpPr>
        <p:spPr>
          <a:xfrm>
            <a:off x="1098667" y="2151750"/>
            <a:ext cx="5673900" cy="24972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g126ac7f9521_0_869"/>
          <p:cNvSpPr txBox="1">
            <a:spLocks noGrp="1"/>
          </p:cNvSpPr>
          <p:nvPr>
            <p:ph type="subTitle" idx="1"/>
          </p:nvPr>
        </p:nvSpPr>
        <p:spPr>
          <a:xfrm>
            <a:off x="1098667" y="4795067"/>
            <a:ext cx="5673900" cy="9273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8" name="Google Shape;48;g126ac7f9521_0_86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g126ac7f9521_0_1001"/>
          <p:cNvGrpSpPr/>
          <p:nvPr/>
        </p:nvGrpSpPr>
        <p:grpSpPr>
          <a:xfrm>
            <a:off x="69" y="5465463"/>
            <a:ext cx="12191743" cy="1392365"/>
            <a:chOff x="52" y="4099200"/>
            <a:chExt cx="9144036" cy="1044300"/>
          </a:xfrm>
        </p:grpSpPr>
        <p:grpSp>
          <p:nvGrpSpPr>
            <p:cNvPr id="143" name="Google Shape;143;g126ac7f9521_0_1001"/>
            <p:cNvGrpSpPr/>
            <p:nvPr/>
          </p:nvGrpSpPr>
          <p:grpSpPr>
            <a:xfrm>
              <a:off x="52" y="4309200"/>
              <a:ext cx="231622" cy="834300"/>
              <a:chOff x="2688737" y="4301380"/>
              <a:chExt cx="231900" cy="834300"/>
            </a:xfrm>
          </p:grpSpPr>
          <p:sp>
            <p:nvSpPr>
              <p:cNvPr id="144" name="Google Shape;144;g126ac7f9521_0_100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g126ac7f9521_0_100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6" name="Google Shape;146;g126ac7f9521_0_100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7" name="Google Shape;147;g126ac7f9521_0_100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8" name="Google Shape;148;g126ac7f9521_0_1001"/>
            <p:cNvGrpSpPr/>
            <p:nvPr/>
          </p:nvGrpSpPr>
          <p:grpSpPr>
            <a:xfrm>
              <a:off x="371406" y="4099200"/>
              <a:ext cx="231622" cy="1044300"/>
              <a:chOff x="2688737" y="4091380"/>
              <a:chExt cx="231900" cy="1044300"/>
            </a:xfrm>
          </p:grpSpPr>
          <p:sp>
            <p:nvSpPr>
              <p:cNvPr id="149" name="Google Shape;149;g126ac7f9521_0_100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0" name="Google Shape;150;g126ac7f9521_0_100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g126ac7f9521_0_100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g126ac7f9521_0_100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g126ac7f9521_0_100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4" name="Google Shape;154;g126ac7f9521_0_1001"/>
            <p:cNvGrpSpPr/>
            <p:nvPr/>
          </p:nvGrpSpPr>
          <p:grpSpPr>
            <a:xfrm>
              <a:off x="742761" y="4309200"/>
              <a:ext cx="231622" cy="834300"/>
              <a:chOff x="2688737" y="4301380"/>
              <a:chExt cx="231900" cy="834300"/>
            </a:xfrm>
          </p:grpSpPr>
          <p:sp>
            <p:nvSpPr>
              <p:cNvPr id="155" name="Google Shape;155;g126ac7f9521_0_100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6" name="Google Shape;156;g126ac7f9521_0_100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7" name="Google Shape;157;g126ac7f9521_0_100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8" name="Google Shape;158;g126ac7f9521_0_100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9" name="Google Shape;159;g126ac7f9521_0_1001"/>
            <p:cNvGrpSpPr/>
            <p:nvPr/>
          </p:nvGrpSpPr>
          <p:grpSpPr>
            <a:xfrm>
              <a:off x="1114115" y="4518900"/>
              <a:ext cx="231622" cy="624600"/>
              <a:chOff x="2688737" y="4511080"/>
              <a:chExt cx="231900" cy="624600"/>
            </a:xfrm>
          </p:grpSpPr>
          <p:sp>
            <p:nvSpPr>
              <p:cNvPr id="160" name="Google Shape;160;g126ac7f9521_0_100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1" name="Google Shape;161;g126ac7f9521_0_100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2" name="Google Shape;162;g126ac7f9521_0_100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3" name="Google Shape;163;g126ac7f9521_0_1001"/>
            <p:cNvGrpSpPr/>
            <p:nvPr/>
          </p:nvGrpSpPr>
          <p:grpSpPr>
            <a:xfrm>
              <a:off x="1856753" y="4099200"/>
              <a:ext cx="231600" cy="1044300"/>
              <a:chOff x="1856753" y="4099200"/>
              <a:chExt cx="231600" cy="1044300"/>
            </a:xfrm>
          </p:grpSpPr>
          <p:sp>
            <p:nvSpPr>
              <p:cNvPr id="164" name="Google Shape;164;g126ac7f9521_0_100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5" name="Google Shape;165;g126ac7f9521_0_100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g126ac7f9521_0_100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7" name="Google Shape;167;g126ac7f9521_0_100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g126ac7f9521_0_100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9" name="Google Shape;169;g126ac7f9521_0_1001"/>
            <p:cNvGrpSpPr/>
            <p:nvPr/>
          </p:nvGrpSpPr>
          <p:grpSpPr>
            <a:xfrm>
              <a:off x="2228107" y="4309200"/>
              <a:ext cx="231600" cy="834300"/>
              <a:chOff x="2228107" y="4309200"/>
              <a:chExt cx="231600" cy="834300"/>
            </a:xfrm>
          </p:grpSpPr>
          <p:sp>
            <p:nvSpPr>
              <p:cNvPr id="170" name="Google Shape;170;g126ac7f9521_0_100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1" name="Google Shape;171;g126ac7f9521_0_100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g126ac7f9521_0_100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g126ac7f9521_0_100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4" name="Google Shape;174;g126ac7f9521_0_1001"/>
            <p:cNvGrpSpPr/>
            <p:nvPr/>
          </p:nvGrpSpPr>
          <p:grpSpPr>
            <a:xfrm>
              <a:off x="2599462" y="4518900"/>
              <a:ext cx="231600" cy="624600"/>
              <a:chOff x="2599462" y="4518900"/>
              <a:chExt cx="231600" cy="624600"/>
            </a:xfrm>
          </p:grpSpPr>
          <p:sp>
            <p:nvSpPr>
              <p:cNvPr id="175" name="Google Shape;175;g126ac7f9521_0_100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6" name="Google Shape;176;g126ac7f9521_0_100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7" name="Google Shape;177;g126ac7f9521_0_100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78" name="Google Shape;178;g126ac7f9521_0_1001"/>
            <p:cNvGrpSpPr/>
            <p:nvPr/>
          </p:nvGrpSpPr>
          <p:grpSpPr>
            <a:xfrm>
              <a:off x="3342171" y="4099200"/>
              <a:ext cx="231600" cy="1044300"/>
              <a:chOff x="3342171" y="4099200"/>
              <a:chExt cx="231600" cy="1044300"/>
            </a:xfrm>
          </p:grpSpPr>
          <p:sp>
            <p:nvSpPr>
              <p:cNvPr id="179" name="Google Shape;179;g126ac7f9521_0_100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g126ac7f9521_0_100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g126ac7f9521_0_100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g126ac7f9521_0_100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3" name="Google Shape;183;g126ac7f9521_0_100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4" name="Google Shape;184;g126ac7f9521_0_1001"/>
            <p:cNvGrpSpPr/>
            <p:nvPr/>
          </p:nvGrpSpPr>
          <p:grpSpPr>
            <a:xfrm>
              <a:off x="3713525" y="4309200"/>
              <a:ext cx="231600" cy="834300"/>
              <a:chOff x="3713525" y="4309200"/>
              <a:chExt cx="231600" cy="834300"/>
            </a:xfrm>
          </p:grpSpPr>
          <p:sp>
            <p:nvSpPr>
              <p:cNvPr id="185" name="Google Shape;185;g126ac7f9521_0_100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g126ac7f9521_0_100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g126ac7f9521_0_100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g126ac7f9521_0_100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89" name="Google Shape;189;g126ac7f9521_0_1001"/>
            <p:cNvGrpSpPr/>
            <p:nvPr/>
          </p:nvGrpSpPr>
          <p:grpSpPr>
            <a:xfrm>
              <a:off x="1485398" y="4309200"/>
              <a:ext cx="231600" cy="834300"/>
              <a:chOff x="1485398" y="4309200"/>
              <a:chExt cx="231600" cy="834300"/>
            </a:xfrm>
          </p:grpSpPr>
          <p:sp>
            <p:nvSpPr>
              <p:cNvPr id="190" name="Google Shape;190;g126ac7f9521_0_100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g126ac7f9521_0_100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g126ac7f9521_0_100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g126ac7f9521_0_100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4" name="Google Shape;194;g126ac7f9521_0_1001"/>
            <p:cNvGrpSpPr/>
            <p:nvPr/>
          </p:nvGrpSpPr>
          <p:grpSpPr>
            <a:xfrm>
              <a:off x="4084879" y="4518900"/>
              <a:ext cx="231600" cy="624600"/>
              <a:chOff x="4084879" y="4518900"/>
              <a:chExt cx="231600" cy="624600"/>
            </a:xfrm>
          </p:grpSpPr>
          <p:sp>
            <p:nvSpPr>
              <p:cNvPr id="195" name="Google Shape;195;g126ac7f9521_0_100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g126ac7f9521_0_100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g126ac7f9521_0_100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98" name="Google Shape;198;g126ac7f9521_0_1001"/>
            <p:cNvGrpSpPr/>
            <p:nvPr/>
          </p:nvGrpSpPr>
          <p:grpSpPr>
            <a:xfrm>
              <a:off x="2970816" y="4309200"/>
              <a:ext cx="231600" cy="834300"/>
              <a:chOff x="2970816" y="4309200"/>
              <a:chExt cx="231600" cy="834300"/>
            </a:xfrm>
          </p:grpSpPr>
          <p:sp>
            <p:nvSpPr>
              <p:cNvPr id="199" name="Google Shape;199;g126ac7f9521_0_100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0" name="Google Shape;200;g126ac7f9521_0_100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1" name="Google Shape;201;g126ac7f9521_0_10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g126ac7f9521_0_100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3" name="Google Shape;203;g126ac7f9521_0_1001"/>
            <p:cNvGrpSpPr/>
            <p:nvPr/>
          </p:nvGrpSpPr>
          <p:grpSpPr>
            <a:xfrm>
              <a:off x="4456234" y="4309200"/>
              <a:ext cx="231600" cy="834300"/>
              <a:chOff x="4456234" y="4309200"/>
              <a:chExt cx="231600" cy="834300"/>
            </a:xfrm>
          </p:grpSpPr>
          <p:sp>
            <p:nvSpPr>
              <p:cNvPr id="204" name="Google Shape;204;g126ac7f9521_0_100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g126ac7f9521_0_100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g126ac7f9521_0_100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g126ac7f9521_0_100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8" name="Google Shape;208;g126ac7f9521_0_1001"/>
            <p:cNvGrpSpPr/>
            <p:nvPr/>
          </p:nvGrpSpPr>
          <p:grpSpPr>
            <a:xfrm>
              <a:off x="4827588" y="4099200"/>
              <a:ext cx="231600" cy="1044300"/>
              <a:chOff x="4827588" y="4099200"/>
              <a:chExt cx="231600" cy="1044300"/>
            </a:xfrm>
          </p:grpSpPr>
          <p:sp>
            <p:nvSpPr>
              <p:cNvPr id="209" name="Google Shape;209;g126ac7f9521_0_100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 name="Google Shape;210;g126ac7f9521_0_100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g126ac7f9521_0_100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g126ac7f9521_0_100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g126ac7f9521_0_100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4" name="Google Shape;214;g126ac7f9521_0_1001"/>
            <p:cNvGrpSpPr/>
            <p:nvPr/>
          </p:nvGrpSpPr>
          <p:grpSpPr>
            <a:xfrm>
              <a:off x="5198943" y="4309200"/>
              <a:ext cx="231600" cy="834300"/>
              <a:chOff x="5198943" y="4309200"/>
              <a:chExt cx="231600" cy="834300"/>
            </a:xfrm>
          </p:grpSpPr>
          <p:sp>
            <p:nvSpPr>
              <p:cNvPr id="215" name="Google Shape;215;g126ac7f9521_0_100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6" name="Google Shape;216;g126ac7f9521_0_100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7" name="Google Shape;217;g126ac7f9521_0_100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8" name="Google Shape;218;g126ac7f9521_0_100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9" name="Google Shape;219;g126ac7f9521_0_1001"/>
            <p:cNvGrpSpPr/>
            <p:nvPr/>
          </p:nvGrpSpPr>
          <p:grpSpPr>
            <a:xfrm>
              <a:off x="5570297" y="4518900"/>
              <a:ext cx="231600" cy="624600"/>
              <a:chOff x="5570297" y="4518900"/>
              <a:chExt cx="231600" cy="624600"/>
            </a:xfrm>
          </p:grpSpPr>
          <p:sp>
            <p:nvSpPr>
              <p:cNvPr id="220" name="Google Shape;220;g126ac7f9521_0_100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1" name="Google Shape;221;g126ac7f9521_0_100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g126ac7f9521_0_100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3" name="Google Shape;223;g126ac7f9521_0_1001"/>
            <p:cNvGrpSpPr/>
            <p:nvPr/>
          </p:nvGrpSpPr>
          <p:grpSpPr>
            <a:xfrm>
              <a:off x="5941652" y="4309200"/>
              <a:ext cx="231600" cy="834300"/>
              <a:chOff x="5941652" y="4309200"/>
              <a:chExt cx="231600" cy="834300"/>
            </a:xfrm>
          </p:grpSpPr>
          <p:sp>
            <p:nvSpPr>
              <p:cNvPr id="224" name="Google Shape;224;g126ac7f9521_0_100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g126ac7f9521_0_100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6" name="Google Shape;226;g126ac7f9521_0_100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7" name="Google Shape;227;g126ac7f9521_0_100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8" name="Google Shape;228;g126ac7f9521_0_1001"/>
            <p:cNvGrpSpPr/>
            <p:nvPr/>
          </p:nvGrpSpPr>
          <p:grpSpPr>
            <a:xfrm>
              <a:off x="6313006" y="4099200"/>
              <a:ext cx="231600" cy="1044300"/>
              <a:chOff x="6313006" y="4099200"/>
              <a:chExt cx="231600" cy="1044300"/>
            </a:xfrm>
          </p:grpSpPr>
          <p:sp>
            <p:nvSpPr>
              <p:cNvPr id="229" name="Google Shape;229;g126ac7f9521_0_100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g126ac7f9521_0_100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 name="Google Shape;231;g126ac7f9521_0_100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2" name="Google Shape;232;g126ac7f9521_0_100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3" name="Google Shape;233;g126ac7f9521_0_100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4" name="Google Shape;234;g126ac7f9521_0_1001"/>
            <p:cNvGrpSpPr/>
            <p:nvPr/>
          </p:nvGrpSpPr>
          <p:grpSpPr>
            <a:xfrm>
              <a:off x="6684361" y="4309200"/>
              <a:ext cx="231600" cy="834300"/>
              <a:chOff x="6684361" y="4309200"/>
              <a:chExt cx="231600" cy="834300"/>
            </a:xfrm>
          </p:grpSpPr>
          <p:sp>
            <p:nvSpPr>
              <p:cNvPr id="235" name="Google Shape;235;g126ac7f9521_0_100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 name="Google Shape;236;g126ac7f9521_0_100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 name="Google Shape;237;g126ac7f9521_0_100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 name="Google Shape;238;g126ac7f9521_0_100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39" name="Google Shape;239;g126ac7f9521_0_1001"/>
            <p:cNvGrpSpPr/>
            <p:nvPr/>
          </p:nvGrpSpPr>
          <p:grpSpPr>
            <a:xfrm>
              <a:off x="7055715" y="4518900"/>
              <a:ext cx="231600" cy="624600"/>
              <a:chOff x="7055715" y="4518900"/>
              <a:chExt cx="231600" cy="624600"/>
            </a:xfrm>
          </p:grpSpPr>
          <p:sp>
            <p:nvSpPr>
              <p:cNvPr id="240" name="Google Shape;240;g126ac7f9521_0_100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1" name="Google Shape;241;g126ac7f9521_0_100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2" name="Google Shape;242;g126ac7f9521_0_100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3" name="Google Shape;243;g126ac7f9521_0_1001"/>
            <p:cNvGrpSpPr/>
            <p:nvPr/>
          </p:nvGrpSpPr>
          <p:grpSpPr>
            <a:xfrm>
              <a:off x="7798424" y="4099200"/>
              <a:ext cx="231600" cy="1044300"/>
              <a:chOff x="7798424" y="4099200"/>
              <a:chExt cx="231600" cy="1044300"/>
            </a:xfrm>
          </p:grpSpPr>
          <p:sp>
            <p:nvSpPr>
              <p:cNvPr id="244" name="Google Shape;244;g126ac7f9521_0_100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5" name="Google Shape;245;g126ac7f9521_0_100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6" name="Google Shape;246;g126ac7f9521_0_100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g126ac7f9521_0_100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g126ac7f9521_0_100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9" name="Google Shape;249;g126ac7f9521_0_1001"/>
            <p:cNvGrpSpPr/>
            <p:nvPr/>
          </p:nvGrpSpPr>
          <p:grpSpPr>
            <a:xfrm>
              <a:off x="8169779" y="4309200"/>
              <a:ext cx="231600" cy="834300"/>
              <a:chOff x="8169779" y="4309200"/>
              <a:chExt cx="231600" cy="834300"/>
            </a:xfrm>
          </p:grpSpPr>
          <p:sp>
            <p:nvSpPr>
              <p:cNvPr id="250" name="Google Shape;250;g126ac7f9521_0_100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1" name="Google Shape;251;g126ac7f9521_0_100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2" name="Google Shape;252;g126ac7f9521_0_100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3" name="Google Shape;253;g126ac7f9521_0_100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4" name="Google Shape;254;g126ac7f9521_0_1001"/>
            <p:cNvGrpSpPr/>
            <p:nvPr/>
          </p:nvGrpSpPr>
          <p:grpSpPr>
            <a:xfrm>
              <a:off x="7427070" y="4309200"/>
              <a:ext cx="231600" cy="834300"/>
              <a:chOff x="7427070" y="4309200"/>
              <a:chExt cx="231600" cy="834300"/>
            </a:xfrm>
          </p:grpSpPr>
          <p:sp>
            <p:nvSpPr>
              <p:cNvPr id="255" name="Google Shape;255;g126ac7f9521_0_100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6" name="Google Shape;256;g126ac7f9521_0_100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7" name="Google Shape;257;g126ac7f9521_0_100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8" name="Google Shape;258;g126ac7f9521_0_100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59" name="Google Shape;259;g126ac7f9521_0_1001"/>
            <p:cNvGrpSpPr/>
            <p:nvPr/>
          </p:nvGrpSpPr>
          <p:grpSpPr>
            <a:xfrm>
              <a:off x="8541133" y="4518900"/>
              <a:ext cx="231600" cy="624600"/>
              <a:chOff x="8541133" y="4518900"/>
              <a:chExt cx="231600" cy="624600"/>
            </a:xfrm>
          </p:grpSpPr>
          <p:sp>
            <p:nvSpPr>
              <p:cNvPr id="260" name="Google Shape;260;g126ac7f9521_0_100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g126ac7f9521_0_100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g126ac7f9521_0_100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3" name="Google Shape;263;g126ac7f9521_0_1001"/>
            <p:cNvGrpSpPr/>
            <p:nvPr/>
          </p:nvGrpSpPr>
          <p:grpSpPr>
            <a:xfrm>
              <a:off x="8912488" y="4309200"/>
              <a:ext cx="231600" cy="834300"/>
              <a:chOff x="8912488" y="4309200"/>
              <a:chExt cx="231600" cy="834300"/>
            </a:xfrm>
          </p:grpSpPr>
          <p:sp>
            <p:nvSpPr>
              <p:cNvPr id="264" name="Google Shape;264;g126ac7f9521_0_100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5" name="Google Shape;265;g126ac7f9521_0_100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6" name="Google Shape;266;g126ac7f9521_0_100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g126ac7f9521_0_100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268" name="Google Shape;268;g126ac7f9521_0_1001"/>
          <p:cNvSpPr txBox="1">
            <a:spLocks noGrp="1"/>
          </p:cNvSpPr>
          <p:nvPr>
            <p:ph type="title" hasCustomPrompt="1"/>
          </p:nvPr>
        </p:nvSpPr>
        <p:spPr>
          <a:xfrm>
            <a:off x="1851500" y="1030300"/>
            <a:ext cx="8489100" cy="24843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69" name="Google Shape;269;g126ac7f9521_0_1001"/>
          <p:cNvSpPr txBox="1">
            <a:spLocks noGrp="1"/>
          </p:cNvSpPr>
          <p:nvPr>
            <p:ph type="body" idx="1"/>
          </p:nvPr>
        </p:nvSpPr>
        <p:spPr>
          <a:xfrm>
            <a:off x="1851500" y="3616400"/>
            <a:ext cx="8489100" cy="1481700"/>
          </a:xfrm>
          <a:prstGeom prst="rect">
            <a:avLst/>
          </a:prstGeom>
        </p:spPr>
        <p:txBody>
          <a:bodyPr spcFirstLastPara="1" wrap="square" lIns="121900" tIns="121900" rIns="121900" bIns="121900" anchor="t" anchorCtr="0">
            <a:normAutofit/>
          </a:bodyPr>
          <a:lstStyle>
            <a:lvl1pPr marL="457200" lvl="0" indent="-336550" algn="ctr">
              <a:spcBef>
                <a:spcPts val="0"/>
              </a:spcBef>
              <a:spcAft>
                <a:spcPts val="0"/>
              </a:spcAft>
              <a:buClr>
                <a:schemeClr val="lt1"/>
              </a:buClr>
              <a:buSzPts val="1700"/>
              <a:buChar char="●"/>
              <a:defRPr>
                <a:solidFill>
                  <a:schemeClr val="lt1"/>
                </a:solidFill>
              </a:defRPr>
            </a:lvl1pPr>
            <a:lvl2pPr marL="914400" lvl="1" indent="-323850" algn="ctr">
              <a:spcBef>
                <a:spcPts val="0"/>
              </a:spcBef>
              <a:spcAft>
                <a:spcPts val="0"/>
              </a:spcAft>
              <a:buClr>
                <a:schemeClr val="lt1"/>
              </a:buClr>
              <a:buSzPts val="1500"/>
              <a:buChar char="○"/>
              <a:defRPr>
                <a:solidFill>
                  <a:schemeClr val="lt1"/>
                </a:solidFill>
              </a:defRPr>
            </a:lvl2pPr>
            <a:lvl3pPr marL="1371600" lvl="2" indent="-323850" algn="ctr">
              <a:spcBef>
                <a:spcPts val="0"/>
              </a:spcBef>
              <a:spcAft>
                <a:spcPts val="0"/>
              </a:spcAft>
              <a:buClr>
                <a:schemeClr val="lt1"/>
              </a:buClr>
              <a:buSzPts val="1500"/>
              <a:buChar char="■"/>
              <a:defRPr>
                <a:solidFill>
                  <a:schemeClr val="lt1"/>
                </a:solidFill>
              </a:defRPr>
            </a:lvl3pPr>
            <a:lvl4pPr marL="1828800" lvl="3" indent="-323850" algn="ctr">
              <a:spcBef>
                <a:spcPts val="0"/>
              </a:spcBef>
              <a:spcAft>
                <a:spcPts val="0"/>
              </a:spcAft>
              <a:buClr>
                <a:schemeClr val="lt1"/>
              </a:buClr>
              <a:buSzPts val="1500"/>
              <a:buChar char="●"/>
              <a:defRPr>
                <a:solidFill>
                  <a:schemeClr val="lt1"/>
                </a:solidFill>
              </a:defRPr>
            </a:lvl4pPr>
            <a:lvl5pPr marL="2286000" lvl="4" indent="-323850" algn="ctr">
              <a:spcBef>
                <a:spcPts val="0"/>
              </a:spcBef>
              <a:spcAft>
                <a:spcPts val="0"/>
              </a:spcAft>
              <a:buClr>
                <a:schemeClr val="lt1"/>
              </a:buClr>
              <a:buSzPts val="1500"/>
              <a:buChar char="○"/>
              <a:defRPr>
                <a:solidFill>
                  <a:schemeClr val="lt1"/>
                </a:solidFill>
              </a:defRPr>
            </a:lvl5pPr>
            <a:lvl6pPr marL="2743200" lvl="5" indent="-323850" algn="ctr">
              <a:spcBef>
                <a:spcPts val="0"/>
              </a:spcBef>
              <a:spcAft>
                <a:spcPts val="0"/>
              </a:spcAft>
              <a:buClr>
                <a:schemeClr val="lt1"/>
              </a:buClr>
              <a:buSzPts val="1500"/>
              <a:buChar char="■"/>
              <a:defRPr>
                <a:solidFill>
                  <a:schemeClr val="lt1"/>
                </a:solidFill>
              </a:defRPr>
            </a:lvl6pPr>
            <a:lvl7pPr marL="3200400" lvl="6" indent="-323850" algn="ctr">
              <a:spcBef>
                <a:spcPts val="0"/>
              </a:spcBef>
              <a:spcAft>
                <a:spcPts val="0"/>
              </a:spcAft>
              <a:buClr>
                <a:schemeClr val="lt1"/>
              </a:buClr>
              <a:buSzPts val="1500"/>
              <a:buChar char="●"/>
              <a:defRPr>
                <a:solidFill>
                  <a:schemeClr val="lt1"/>
                </a:solidFill>
              </a:defRPr>
            </a:lvl7pPr>
            <a:lvl8pPr marL="3657600" lvl="7" indent="-323850" algn="ctr">
              <a:spcBef>
                <a:spcPts val="0"/>
              </a:spcBef>
              <a:spcAft>
                <a:spcPts val="0"/>
              </a:spcAft>
              <a:buClr>
                <a:schemeClr val="lt1"/>
              </a:buClr>
              <a:buSzPts val="1500"/>
              <a:buChar char="○"/>
              <a:defRPr>
                <a:solidFill>
                  <a:schemeClr val="lt1"/>
                </a:solidFill>
              </a:defRPr>
            </a:lvl8pPr>
            <a:lvl9pPr marL="4114800" lvl="8" indent="-323850" algn="ctr">
              <a:spcBef>
                <a:spcPts val="0"/>
              </a:spcBef>
              <a:spcAft>
                <a:spcPts val="0"/>
              </a:spcAft>
              <a:buClr>
                <a:schemeClr val="lt1"/>
              </a:buClr>
              <a:buSzPts val="1500"/>
              <a:buChar char="■"/>
              <a:defRPr>
                <a:solidFill>
                  <a:schemeClr val="lt1"/>
                </a:solidFill>
              </a:defRPr>
            </a:lvl9pPr>
          </a:lstStyle>
          <a:p>
            <a:endParaRPr/>
          </a:p>
        </p:txBody>
      </p:sp>
      <p:sp>
        <p:nvSpPr>
          <p:cNvPr id="270" name="Google Shape;270;g126ac7f9521_0_1001"/>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g126ac7f9521_0_1131"/>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3"/>
        <p:cNvGrpSpPr/>
        <p:nvPr/>
      </p:nvGrpSpPr>
      <p:grpSpPr>
        <a:xfrm>
          <a:off x="0" y="0"/>
          <a:ext cx="0" cy="0"/>
          <a:chOff x="0" y="0"/>
          <a:chExt cx="0" cy="0"/>
        </a:xfrm>
      </p:grpSpPr>
      <p:sp>
        <p:nvSpPr>
          <p:cNvPr id="274" name="Google Shape;274;g126ac7f9521_0_11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5" name="Google Shape;275;g126ac7f9521_0_113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276" name="Google Shape;276;g126ac7f9521_0_11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7" name="Google Shape;277;g126ac7f9521_0_11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8" name="Google Shape;278;g126ac7f9521_0_11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g126ac7f9521_0_909"/>
          <p:cNvGrpSpPr/>
          <p:nvPr/>
        </p:nvGrpSpPr>
        <p:grpSpPr>
          <a:xfrm>
            <a:off x="195687" y="4541"/>
            <a:ext cx="1644245" cy="1846001"/>
            <a:chOff x="146769" y="3406"/>
            <a:chExt cx="1233215" cy="1384535"/>
          </a:xfrm>
        </p:grpSpPr>
        <p:grpSp>
          <p:nvGrpSpPr>
            <p:cNvPr id="51" name="Google Shape;51;g126ac7f9521_0_909"/>
            <p:cNvGrpSpPr/>
            <p:nvPr/>
          </p:nvGrpSpPr>
          <p:grpSpPr>
            <a:xfrm>
              <a:off x="1063183" y="3406"/>
              <a:ext cx="316800" cy="688513"/>
              <a:chOff x="1063183" y="3406"/>
              <a:chExt cx="316800" cy="688513"/>
            </a:xfrm>
          </p:grpSpPr>
          <p:sp>
            <p:nvSpPr>
              <p:cNvPr id="52" name="Google Shape;52;g126ac7f9521_0_909"/>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g126ac7f9521_0_909"/>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4" name="Google Shape;54;g126ac7f9521_0_909"/>
            <p:cNvGrpSpPr/>
            <p:nvPr/>
          </p:nvGrpSpPr>
          <p:grpSpPr>
            <a:xfrm>
              <a:off x="604976" y="3406"/>
              <a:ext cx="316800" cy="1036524"/>
              <a:chOff x="604976" y="3406"/>
              <a:chExt cx="316800" cy="1036524"/>
            </a:xfrm>
          </p:grpSpPr>
          <p:sp>
            <p:nvSpPr>
              <p:cNvPr id="55" name="Google Shape;55;g126ac7f9521_0_909"/>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g126ac7f9521_0_909"/>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g126ac7f9521_0_909"/>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8" name="Google Shape;58;g126ac7f9521_0_909"/>
            <p:cNvGrpSpPr/>
            <p:nvPr/>
          </p:nvGrpSpPr>
          <p:grpSpPr>
            <a:xfrm>
              <a:off x="146769" y="3406"/>
              <a:ext cx="316800" cy="1384535"/>
              <a:chOff x="146769" y="3406"/>
              <a:chExt cx="316800" cy="1384535"/>
            </a:xfrm>
          </p:grpSpPr>
          <p:sp>
            <p:nvSpPr>
              <p:cNvPr id="59" name="Google Shape;59;g126ac7f9521_0_90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g126ac7f9521_0_909"/>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g126ac7f9521_0_909"/>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 name="Google Shape;62;g126ac7f9521_0_909"/>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3" name="Google Shape;63;g126ac7f9521_0_909"/>
          <p:cNvGrpSpPr/>
          <p:nvPr/>
        </p:nvGrpSpPr>
        <p:grpSpPr>
          <a:xfrm>
            <a:off x="9033219" y="3871914"/>
            <a:ext cx="2914791" cy="2985925"/>
            <a:chOff x="6775084" y="2904008"/>
            <a:chExt cx="2186148" cy="2239500"/>
          </a:xfrm>
        </p:grpSpPr>
        <p:grpSp>
          <p:nvGrpSpPr>
            <p:cNvPr id="64" name="Google Shape;64;g126ac7f9521_0_909"/>
            <p:cNvGrpSpPr/>
            <p:nvPr/>
          </p:nvGrpSpPr>
          <p:grpSpPr>
            <a:xfrm>
              <a:off x="6775084" y="4253708"/>
              <a:ext cx="409500" cy="889800"/>
              <a:chOff x="6775084" y="4253708"/>
              <a:chExt cx="409500" cy="889800"/>
            </a:xfrm>
          </p:grpSpPr>
          <p:sp>
            <p:nvSpPr>
              <p:cNvPr id="65" name="Google Shape;65;g126ac7f9521_0_909"/>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g126ac7f9521_0_909"/>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 name="Google Shape;67;g126ac7f9521_0_909"/>
            <p:cNvGrpSpPr/>
            <p:nvPr/>
          </p:nvGrpSpPr>
          <p:grpSpPr>
            <a:xfrm>
              <a:off x="7367299" y="3804008"/>
              <a:ext cx="409500" cy="1339500"/>
              <a:chOff x="7367299" y="3804008"/>
              <a:chExt cx="409500" cy="1339500"/>
            </a:xfrm>
          </p:grpSpPr>
          <p:sp>
            <p:nvSpPr>
              <p:cNvPr id="68" name="Google Shape;68;g126ac7f9521_0_909"/>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g126ac7f9521_0_90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g126ac7f9521_0_909"/>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1" name="Google Shape;71;g126ac7f9521_0_909"/>
            <p:cNvGrpSpPr/>
            <p:nvPr/>
          </p:nvGrpSpPr>
          <p:grpSpPr>
            <a:xfrm>
              <a:off x="7959516" y="3354008"/>
              <a:ext cx="409500" cy="1789500"/>
              <a:chOff x="7959516" y="3354008"/>
              <a:chExt cx="409500" cy="1789500"/>
            </a:xfrm>
          </p:grpSpPr>
          <p:sp>
            <p:nvSpPr>
              <p:cNvPr id="72" name="Google Shape;72;g126ac7f9521_0_909"/>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g126ac7f9521_0_909"/>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g126ac7f9521_0_909"/>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g126ac7f9521_0_909"/>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 name="Google Shape;76;g126ac7f9521_0_909"/>
            <p:cNvGrpSpPr/>
            <p:nvPr/>
          </p:nvGrpSpPr>
          <p:grpSpPr>
            <a:xfrm>
              <a:off x="8551731" y="2904008"/>
              <a:ext cx="409500" cy="2239500"/>
              <a:chOff x="8551731" y="2904008"/>
              <a:chExt cx="409500" cy="2239500"/>
            </a:xfrm>
          </p:grpSpPr>
          <p:sp>
            <p:nvSpPr>
              <p:cNvPr id="77" name="Google Shape;77;g126ac7f9521_0_909"/>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g126ac7f9521_0_909"/>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126ac7f9521_0_90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126ac7f9521_0_909"/>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g126ac7f9521_0_909"/>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82" name="Google Shape;82;g126ac7f9521_0_909"/>
          <p:cNvSpPr txBox="1">
            <a:spLocks noGrp="1"/>
          </p:cNvSpPr>
          <p:nvPr>
            <p:ph type="title"/>
          </p:nvPr>
        </p:nvSpPr>
        <p:spPr>
          <a:xfrm>
            <a:off x="1098667" y="2151767"/>
            <a:ext cx="7810500" cy="24972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83" name="Google Shape;83;g126ac7f9521_0_90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g126ac7f9521_0_944"/>
          <p:cNvGrpSpPr/>
          <p:nvPr/>
        </p:nvGrpSpPr>
        <p:grpSpPr>
          <a:xfrm>
            <a:off x="834621" y="399168"/>
            <a:ext cx="1332416" cy="1332416"/>
            <a:chOff x="348199" y="179450"/>
            <a:chExt cx="1116300" cy="1116300"/>
          </a:xfrm>
        </p:grpSpPr>
        <p:sp>
          <p:nvSpPr>
            <p:cNvPr id="86" name="Google Shape;86;g126ac7f9521_0_94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g126ac7f9521_0_94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 name="Google Shape;88;g126ac7f9521_0_944"/>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89" name="Google Shape;89;g126ac7f9521_0_944"/>
          <p:cNvSpPr txBox="1">
            <a:spLocks noGrp="1"/>
          </p:cNvSpPr>
          <p:nvPr>
            <p:ph type="body" idx="1"/>
          </p:nvPr>
        </p:nvSpPr>
        <p:spPr>
          <a:xfrm>
            <a:off x="1738400" y="2653400"/>
            <a:ext cx="93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0" name="Google Shape;90;g126ac7f9521_0_944"/>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g126ac7f9521_0_951"/>
          <p:cNvGrpSpPr/>
          <p:nvPr/>
        </p:nvGrpSpPr>
        <p:grpSpPr>
          <a:xfrm>
            <a:off x="834621" y="399168"/>
            <a:ext cx="1332416" cy="1332416"/>
            <a:chOff x="348199" y="179450"/>
            <a:chExt cx="1116300" cy="1116300"/>
          </a:xfrm>
        </p:grpSpPr>
        <p:sp>
          <p:nvSpPr>
            <p:cNvPr id="93" name="Google Shape;93;g126ac7f9521_0_95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g126ac7f9521_0_95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g126ac7f9521_0_951"/>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6" name="Google Shape;96;g126ac7f9521_0_951"/>
          <p:cNvSpPr txBox="1">
            <a:spLocks noGrp="1"/>
          </p:cNvSpPr>
          <p:nvPr>
            <p:ph type="body" idx="1"/>
          </p:nvPr>
        </p:nvSpPr>
        <p:spPr>
          <a:xfrm>
            <a:off x="1738400" y="2653400"/>
            <a:ext cx="45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7" name="Google Shape;97;g126ac7f9521_0_951"/>
          <p:cNvSpPr txBox="1">
            <a:spLocks noGrp="1"/>
          </p:cNvSpPr>
          <p:nvPr>
            <p:ph type="body" idx="2"/>
          </p:nvPr>
        </p:nvSpPr>
        <p:spPr>
          <a:xfrm>
            <a:off x="6538200" y="2653400"/>
            <a:ext cx="4574100" cy="33888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98" name="Google Shape;98;g126ac7f9521_0_951"/>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g126ac7f9521_0_959"/>
          <p:cNvGrpSpPr/>
          <p:nvPr/>
        </p:nvGrpSpPr>
        <p:grpSpPr>
          <a:xfrm>
            <a:off x="834621" y="399168"/>
            <a:ext cx="1332416" cy="1332416"/>
            <a:chOff x="348199" y="179450"/>
            <a:chExt cx="1116300" cy="1116300"/>
          </a:xfrm>
        </p:grpSpPr>
        <p:sp>
          <p:nvSpPr>
            <p:cNvPr id="101" name="Google Shape;101;g126ac7f9521_0_95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g126ac7f9521_0_95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g126ac7f9521_0_959"/>
          <p:cNvSpPr txBox="1">
            <a:spLocks noGrp="1"/>
          </p:cNvSpPr>
          <p:nvPr>
            <p:ph type="title"/>
          </p:nvPr>
        </p:nvSpPr>
        <p:spPr>
          <a:xfrm>
            <a:off x="1738400" y="798100"/>
            <a:ext cx="9374100" cy="13323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04" name="Google Shape;104;g126ac7f9521_0_959"/>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g126ac7f9521_0_965"/>
          <p:cNvGrpSpPr/>
          <p:nvPr/>
        </p:nvGrpSpPr>
        <p:grpSpPr>
          <a:xfrm>
            <a:off x="834621" y="399168"/>
            <a:ext cx="1332416" cy="1332416"/>
            <a:chOff x="348199" y="179450"/>
            <a:chExt cx="1116300" cy="1116300"/>
          </a:xfrm>
        </p:grpSpPr>
        <p:sp>
          <p:nvSpPr>
            <p:cNvPr id="107" name="Google Shape;107;g126ac7f9521_0_96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g126ac7f9521_0_96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 name="Google Shape;109;g126ac7f9521_0_965"/>
          <p:cNvSpPr txBox="1">
            <a:spLocks noGrp="1"/>
          </p:cNvSpPr>
          <p:nvPr>
            <p:ph type="title"/>
          </p:nvPr>
        </p:nvSpPr>
        <p:spPr>
          <a:xfrm>
            <a:off x="1738400" y="798100"/>
            <a:ext cx="4416000" cy="21201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10" name="Google Shape;110;g126ac7f9521_0_965"/>
          <p:cNvSpPr txBox="1">
            <a:spLocks noGrp="1"/>
          </p:cNvSpPr>
          <p:nvPr>
            <p:ph type="body" idx="1"/>
          </p:nvPr>
        </p:nvSpPr>
        <p:spPr>
          <a:xfrm>
            <a:off x="1738400" y="3079567"/>
            <a:ext cx="4416000" cy="2962500"/>
          </a:xfrm>
          <a:prstGeom prst="rect">
            <a:avLst/>
          </a:prstGeom>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11" name="Google Shape;111;g126ac7f9521_0_965"/>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g126ac7f9521_0_972"/>
          <p:cNvGrpSpPr/>
          <p:nvPr/>
        </p:nvGrpSpPr>
        <p:grpSpPr>
          <a:xfrm>
            <a:off x="9155392" y="1742"/>
            <a:ext cx="3023192" cy="3468833"/>
            <a:chOff x="6790514" y="1306"/>
            <a:chExt cx="2267451" cy="2601690"/>
          </a:xfrm>
        </p:grpSpPr>
        <p:grpSp>
          <p:nvGrpSpPr>
            <p:cNvPr id="114" name="Google Shape;114;g126ac7f9521_0_972"/>
            <p:cNvGrpSpPr/>
            <p:nvPr/>
          </p:nvGrpSpPr>
          <p:grpSpPr>
            <a:xfrm>
              <a:off x="7067465" y="1306"/>
              <a:ext cx="1990500" cy="1990200"/>
              <a:chOff x="7067465" y="1306"/>
              <a:chExt cx="1990500" cy="1990200"/>
            </a:xfrm>
          </p:grpSpPr>
          <p:sp>
            <p:nvSpPr>
              <p:cNvPr id="115" name="Google Shape;115;g126ac7f9521_0_972"/>
              <p:cNvSpPr/>
              <p:nvPr/>
            </p:nvSpPr>
            <p:spPr>
              <a:xfrm rot="-8648551">
                <a:off x="7594313" y="527721"/>
                <a:ext cx="937226" cy="937226"/>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g126ac7f9521_0_972"/>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g126ac7f9521_0_972"/>
              <p:cNvSpPr/>
              <p:nvPr/>
            </p:nvSpPr>
            <p:spPr>
              <a:xfrm rot="-8649154">
                <a:off x="7349891" y="283705"/>
                <a:ext cx="1425647" cy="14254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8" name="Google Shape;118;g126ac7f9521_0_972"/>
            <p:cNvGrpSpPr/>
            <p:nvPr/>
          </p:nvGrpSpPr>
          <p:grpSpPr>
            <a:xfrm>
              <a:off x="8207126" y="1807996"/>
              <a:ext cx="795000" cy="795000"/>
              <a:chOff x="8207126" y="1807996"/>
              <a:chExt cx="795000" cy="795000"/>
            </a:xfrm>
          </p:grpSpPr>
          <p:sp>
            <p:nvSpPr>
              <p:cNvPr id="119" name="Google Shape;119;g126ac7f9521_0_972"/>
              <p:cNvSpPr/>
              <p:nvPr/>
            </p:nvSpPr>
            <p:spPr>
              <a:xfrm rot="2152054">
                <a:off x="8319942" y="1920813"/>
                <a:ext cx="569367" cy="569367"/>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g126ac7f9521_0_972"/>
              <p:cNvSpPr/>
              <p:nvPr/>
            </p:nvSpPr>
            <p:spPr>
              <a:xfrm rot="2150259">
                <a:off x="8408218" y="2008610"/>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g126ac7f9521_0_972"/>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2" name="Google Shape;122;g126ac7f9521_0_972"/>
            <p:cNvGrpSpPr/>
            <p:nvPr/>
          </p:nvGrpSpPr>
          <p:grpSpPr>
            <a:xfrm>
              <a:off x="6790514" y="118857"/>
              <a:ext cx="548700" cy="548700"/>
              <a:chOff x="6790514" y="118857"/>
              <a:chExt cx="548700" cy="548700"/>
            </a:xfrm>
          </p:grpSpPr>
          <p:sp>
            <p:nvSpPr>
              <p:cNvPr id="123" name="Google Shape;123;g126ac7f9521_0_972"/>
              <p:cNvSpPr/>
              <p:nvPr/>
            </p:nvSpPr>
            <p:spPr>
              <a:xfrm rot="2150259">
                <a:off x="6868362" y="196705"/>
                <a:ext cx="393004" cy="393004"/>
              </a:xfrm>
              <a:prstGeom prst="ellipse">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g126ac7f9521_0_972"/>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25" name="Google Shape;125;g126ac7f9521_0_972"/>
          <p:cNvSpPr txBox="1">
            <a:spLocks noGrp="1"/>
          </p:cNvSpPr>
          <p:nvPr>
            <p:ph type="title"/>
          </p:nvPr>
        </p:nvSpPr>
        <p:spPr>
          <a:xfrm>
            <a:off x="1098667" y="1018133"/>
            <a:ext cx="7810500" cy="476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6" name="Google Shape;126;g126ac7f9521_0_972"/>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g126ac7f9521_0_987"/>
          <p:cNvGrpSpPr/>
          <p:nvPr/>
        </p:nvGrpSpPr>
        <p:grpSpPr>
          <a:xfrm>
            <a:off x="834621" y="399168"/>
            <a:ext cx="1332416" cy="1332416"/>
            <a:chOff x="348199" y="179450"/>
            <a:chExt cx="1116300" cy="1116300"/>
          </a:xfrm>
        </p:grpSpPr>
        <p:sp>
          <p:nvSpPr>
            <p:cNvPr id="129" name="Google Shape;129;g126ac7f9521_0_98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g126ac7f9521_0_9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 name="Google Shape;131;g126ac7f9521_0_987"/>
          <p:cNvSpPr txBox="1">
            <a:spLocks noGrp="1"/>
          </p:cNvSpPr>
          <p:nvPr>
            <p:ph type="title"/>
          </p:nvPr>
        </p:nvSpPr>
        <p:spPr>
          <a:xfrm>
            <a:off x="1738400" y="798100"/>
            <a:ext cx="4574100" cy="26535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32" name="Google Shape;132;g126ac7f9521_0_987"/>
          <p:cNvSpPr txBox="1">
            <a:spLocks noGrp="1"/>
          </p:cNvSpPr>
          <p:nvPr>
            <p:ph type="subTitle" idx="1"/>
          </p:nvPr>
        </p:nvSpPr>
        <p:spPr>
          <a:xfrm>
            <a:off x="1738400" y="3657604"/>
            <a:ext cx="4574100" cy="9681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133" name="Google Shape;133;g126ac7f9521_0_987"/>
          <p:cNvSpPr txBox="1">
            <a:spLocks noGrp="1"/>
          </p:cNvSpPr>
          <p:nvPr>
            <p:ph type="body" idx="2"/>
          </p:nvPr>
        </p:nvSpPr>
        <p:spPr>
          <a:xfrm>
            <a:off x="6538267" y="881333"/>
            <a:ext cx="4574100" cy="5160900"/>
          </a:xfrm>
          <a:prstGeom prst="rect">
            <a:avLst/>
          </a:prstGeom>
          <a:ln w="9525" cap="flat" cmpd="sng">
            <a:solidFill>
              <a:schemeClr val="lt1"/>
            </a:solidFill>
            <a:prstDash val="solid"/>
            <a:round/>
            <a:headEnd type="none" w="sm" len="sm"/>
            <a:tailEnd type="none" w="sm" len="sm"/>
          </a:ln>
        </p:spPr>
        <p:txBody>
          <a:bodyPr spcFirstLastPara="1" wrap="square" lIns="121900" tIns="121900" rIns="121900" bIns="121900" anchor="t" anchorCtr="0">
            <a:norm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23850">
              <a:spcBef>
                <a:spcPts val="0"/>
              </a:spcBef>
              <a:spcAft>
                <a:spcPts val="0"/>
              </a:spcAft>
              <a:buSzPts val="1500"/>
              <a:buChar char="■"/>
              <a:defRPr/>
            </a:lvl3pPr>
            <a:lvl4pPr marL="1828800" lvl="3" indent="-323850">
              <a:spcBef>
                <a:spcPts val="0"/>
              </a:spcBef>
              <a:spcAft>
                <a:spcPts val="0"/>
              </a:spcAft>
              <a:buSzPts val="1500"/>
              <a:buChar char="●"/>
              <a:defRPr/>
            </a:lvl4pPr>
            <a:lvl5pPr marL="2286000" lvl="4" indent="-323850">
              <a:spcBef>
                <a:spcPts val="0"/>
              </a:spcBef>
              <a:spcAft>
                <a:spcPts val="0"/>
              </a:spcAft>
              <a:buSzPts val="1500"/>
              <a:buChar char="○"/>
              <a:defRPr/>
            </a:lvl5pPr>
            <a:lvl6pPr marL="2743200" lvl="5" indent="-323850">
              <a:spcBef>
                <a:spcPts val="0"/>
              </a:spcBef>
              <a:spcAft>
                <a:spcPts val="0"/>
              </a:spcAft>
              <a:buSzPts val="1500"/>
              <a:buChar char="■"/>
              <a:defRPr/>
            </a:lvl6pPr>
            <a:lvl7pPr marL="3200400" lvl="6" indent="-323850">
              <a:spcBef>
                <a:spcPts val="0"/>
              </a:spcBef>
              <a:spcAft>
                <a:spcPts val="0"/>
              </a:spcAft>
              <a:buSzPts val="1500"/>
              <a:buChar char="●"/>
              <a:defRPr/>
            </a:lvl7pPr>
            <a:lvl8pPr marL="3657600" lvl="7" indent="-323850">
              <a:spcBef>
                <a:spcPts val="0"/>
              </a:spcBef>
              <a:spcAft>
                <a:spcPts val="0"/>
              </a:spcAft>
              <a:buSzPts val="1500"/>
              <a:buChar char="○"/>
              <a:defRPr/>
            </a:lvl8pPr>
            <a:lvl9pPr marL="4114800" lvl="8" indent="-323850">
              <a:spcBef>
                <a:spcPts val="0"/>
              </a:spcBef>
              <a:spcAft>
                <a:spcPts val="0"/>
              </a:spcAft>
              <a:buSzPts val="1500"/>
              <a:buChar char="■"/>
              <a:defRPr/>
            </a:lvl9pPr>
          </a:lstStyle>
          <a:p>
            <a:endParaRPr/>
          </a:p>
        </p:txBody>
      </p:sp>
      <p:sp>
        <p:nvSpPr>
          <p:cNvPr id="134" name="Google Shape;134;g126ac7f9521_0_987"/>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g126ac7f9521_0_995"/>
          <p:cNvGrpSpPr/>
          <p:nvPr/>
        </p:nvGrpSpPr>
        <p:grpSpPr>
          <a:xfrm>
            <a:off x="951176" y="5129497"/>
            <a:ext cx="1100560" cy="1100560"/>
            <a:chOff x="348199" y="179450"/>
            <a:chExt cx="1116300" cy="1116300"/>
          </a:xfrm>
        </p:grpSpPr>
        <p:sp>
          <p:nvSpPr>
            <p:cNvPr id="137" name="Google Shape;137;g126ac7f9521_0_99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g126ac7f9521_0_99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9" name="Google Shape;139;g126ac7f9521_0_995"/>
          <p:cNvSpPr txBox="1">
            <a:spLocks noGrp="1"/>
          </p:cNvSpPr>
          <p:nvPr>
            <p:ph type="body" idx="1"/>
          </p:nvPr>
        </p:nvSpPr>
        <p:spPr>
          <a:xfrm>
            <a:off x="1738400" y="5518633"/>
            <a:ext cx="7790700" cy="713100"/>
          </a:xfrm>
          <a:prstGeom prst="rect">
            <a:avLst/>
          </a:prstGeom>
        </p:spPr>
        <p:txBody>
          <a:bodyPr spcFirstLastPara="1" wrap="square" lIns="121900" tIns="121900" rIns="121900" bIns="121900" anchor="t" anchorCtr="0">
            <a:normAutofit/>
          </a:bodyPr>
          <a:lstStyle>
            <a:lvl1pPr marL="457200" lvl="0" indent="-228600">
              <a:lnSpc>
                <a:spcPct val="100000"/>
              </a:lnSpc>
              <a:spcBef>
                <a:spcPts val="0"/>
              </a:spcBef>
              <a:spcAft>
                <a:spcPts val="0"/>
              </a:spcAft>
              <a:buSzPts val="1700"/>
              <a:buNone/>
              <a:defRPr/>
            </a:lvl1pPr>
          </a:lstStyle>
          <a:p>
            <a:endParaRPr/>
          </a:p>
        </p:txBody>
      </p:sp>
      <p:sp>
        <p:nvSpPr>
          <p:cNvPr id="140" name="Google Shape;140;g126ac7f9521_0_995"/>
          <p:cNvSpPr txBox="1">
            <a:spLocks noGrp="1"/>
          </p:cNvSpPr>
          <p:nvPr>
            <p:ph type="sldNum" idx="12"/>
          </p:nvPr>
        </p:nvSpPr>
        <p:spPr>
          <a:xfrm>
            <a:off x="11268061" y="6315968"/>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g126ac7f9521_0_86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sz="3700" b="1">
                <a:solidFill>
                  <a:schemeClr val="dk2"/>
                </a:solidFill>
                <a:latin typeface="Maven Pro"/>
                <a:ea typeface="Maven Pro"/>
                <a:cs typeface="Maven Pro"/>
                <a:sym typeface="Maven Pro"/>
              </a:defRPr>
            </a:lvl9pPr>
          </a:lstStyle>
          <a:p>
            <a:endParaRPr/>
          </a:p>
        </p:txBody>
      </p:sp>
      <p:sp>
        <p:nvSpPr>
          <p:cNvPr id="7" name="Google Shape;7;g126ac7f9521_0_865"/>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3655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marL="914400" lvl="1"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marL="1371600" lvl="2"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marL="1828800" lvl="3"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marL="2286000" lvl="4"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marL="2743200" lvl="5"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marL="3200400" lvl="6"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marL="3657600" lvl="7"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marL="4114800" lvl="8"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a:endParaRPr/>
          </a:p>
        </p:txBody>
      </p:sp>
      <p:sp>
        <p:nvSpPr>
          <p:cNvPr id="8" name="Google Shape;8;g126ac7f9521_0_865"/>
          <p:cNvSpPr txBox="1">
            <a:spLocks noGrp="1"/>
          </p:cNvSpPr>
          <p:nvPr>
            <p:ph type="sldNum" idx="12"/>
          </p:nvPr>
        </p:nvSpPr>
        <p:spPr>
          <a:xfrm>
            <a:off x="11268061" y="6315968"/>
            <a:ext cx="731700" cy="524700"/>
          </a:xfrm>
          <a:prstGeom prst="rect">
            <a:avLst/>
          </a:prstGeom>
          <a:noFill/>
          <a:ln>
            <a:noFill/>
          </a:ln>
        </p:spPr>
        <p:txBody>
          <a:bodyPr spcFirstLastPara="1" wrap="square" lIns="121900" tIns="121900" rIns="121900" bIns="121900" anchor="ctr" anchorCtr="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g12763b31fc5_1_2"/>
          <p:cNvPicPr preferRelativeResize="0"/>
          <p:nvPr/>
        </p:nvPicPr>
        <p:blipFill rotWithShape="1">
          <a:blip r:embed="rId3">
            <a:alphaModFix amt="32000"/>
          </a:blip>
          <a:srcRect l="7227" t="6379" r="14211" b="6108"/>
          <a:stretch/>
        </p:blipFill>
        <p:spPr>
          <a:xfrm>
            <a:off x="0" y="0"/>
            <a:ext cx="12192000" cy="6858000"/>
          </a:xfrm>
          <a:prstGeom prst="rect">
            <a:avLst/>
          </a:prstGeom>
          <a:noFill/>
          <a:ln>
            <a:noFill/>
          </a:ln>
        </p:spPr>
      </p:pic>
      <p:sp>
        <p:nvSpPr>
          <p:cNvPr id="284" name="Google Shape;284;g12763b31fc5_1_2"/>
          <p:cNvSpPr txBox="1">
            <a:spLocks noGrp="1"/>
          </p:cNvSpPr>
          <p:nvPr>
            <p:ph type="ctrTitle" idx="4294967295"/>
          </p:nvPr>
        </p:nvSpPr>
        <p:spPr>
          <a:xfrm>
            <a:off x="1434075" y="1950550"/>
            <a:ext cx="10468200" cy="155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4800">
                <a:solidFill>
                  <a:srgbClr val="990000"/>
                </a:solidFill>
              </a:rPr>
              <a:t>Fashion Compatibility based Recommender System</a:t>
            </a:r>
            <a:endParaRPr sz="9600">
              <a:solidFill>
                <a:srgbClr val="990000"/>
              </a:solidFill>
            </a:endParaRPr>
          </a:p>
        </p:txBody>
      </p:sp>
      <p:sp>
        <p:nvSpPr>
          <p:cNvPr id="285" name="Google Shape;285;g12763b31fc5_1_2"/>
          <p:cNvSpPr txBox="1"/>
          <p:nvPr/>
        </p:nvSpPr>
        <p:spPr>
          <a:xfrm>
            <a:off x="4855225" y="3681875"/>
            <a:ext cx="3000000" cy="2007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320"/>
              </a:spcBef>
              <a:spcAft>
                <a:spcPts val="0"/>
              </a:spcAft>
              <a:buNone/>
            </a:pPr>
            <a:r>
              <a:rPr lang="en-US" sz="2400">
                <a:solidFill>
                  <a:srgbClr val="A64D79"/>
                </a:solidFill>
                <a:latin typeface="Maven Pro SemiBold"/>
                <a:ea typeface="Maven Pro SemiBold"/>
                <a:cs typeface="Maven Pro SemiBold"/>
                <a:sym typeface="Maven Pro SemiBold"/>
              </a:rPr>
              <a:t>APCDS – Cohort 2</a:t>
            </a:r>
            <a:endParaRPr sz="2400">
              <a:solidFill>
                <a:srgbClr val="A64D79"/>
              </a:solidFill>
              <a:latin typeface="Maven Pro SemiBold"/>
              <a:ea typeface="Maven Pro SemiBold"/>
              <a:cs typeface="Maven Pro SemiBold"/>
              <a:sym typeface="Maven Pro SemiBold"/>
            </a:endParaRPr>
          </a:p>
          <a:p>
            <a:pPr marL="0" lvl="0" indent="0" algn="ctr" rtl="0">
              <a:lnSpc>
                <a:spcPct val="90000"/>
              </a:lnSpc>
              <a:spcBef>
                <a:spcPts val="320"/>
              </a:spcBef>
              <a:spcAft>
                <a:spcPts val="0"/>
              </a:spcAft>
              <a:buNone/>
            </a:pPr>
            <a:r>
              <a:rPr lang="en-US" sz="2400">
                <a:solidFill>
                  <a:srgbClr val="A64D79"/>
                </a:solidFill>
                <a:latin typeface="Maven Pro SemiBold"/>
                <a:ea typeface="Maven Pro SemiBold"/>
                <a:cs typeface="Maven Pro SemiBold"/>
                <a:sym typeface="Maven Pro SemiBold"/>
              </a:rPr>
              <a:t>Team 13</a:t>
            </a:r>
            <a:endParaRPr sz="2400">
              <a:solidFill>
                <a:srgbClr val="A64D79"/>
              </a:solidFill>
              <a:latin typeface="Maven Pro SemiBold"/>
              <a:ea typeface="Maven Pro SemiBold"/>
              <a:cs typeface="Maven Pro SemiBold"/>
              <a:sym typeface="Maven Pro SemiBold"/>
            </a:endParaRPr>
          </a:p>
          <a:p>
            <a:pPr marL="0" lvl="0" indent="0" algn="ctr" rtl="0">
              <a:lnSpc>
                <a:spcPct val="90000"/>
              </a:lnSpc>
              <a:spcBef>
                <a:spcPts val="320"/>
              </a:spcBef>
              <a:spcAft>
                <a:spcPts val="0"/>
              </a:spcAft>
              <a:buNone/>
            </a:pPr>
            <a:endParaRPr sz="2400">
              <a:solidFill>
                <a:srgbClr val="A64D79"/>
              </a:solidFill>
              <a:latin typeface="Maven Pro SemiBold"/>
              <a:ea typeface="Maven Pro SemiBold"/>
              <a:cs typeface="Maven Pro SemiBold"/>
              <a:sym typeface="Maven Pro SemiBold"/>
            </a:endParaRPr>
          </a:p>
          <a:p>
            <a:pPr marL="0" lvl="0" indent="0" algn="ctr" rtl="0">
              <a:lnSpc>
                <a:spcPct val="90000"/>
              </a:lnSpc>
              <a:spcBef>
                <a:spcPts val="320"/>
              </a:spcBef>
              <a:spcAft>
                <a:spcPts val="0"/>
              </a:spcAft>
              <a:buNone/>
            </a:pPr>
            <a:r>
              <a:rPr lang="en-US" sz="2400">
                <a:solidFill>
                  <a:srgbClr val="A64D79"/>
                </a:solidFill>
                <a:latin typeface="Maven Pro SemiBold"/>
                <a:ea typeface="Maven Pro SemiBold"/>
                <a:cs typeface="Maven Pro SemiBold"/>
                <a:sym typeface="Maven Pro SemiBold"/>
              </a:rPr>
              <a:t>08 May 2022</a:t>
            </a:r>
            <a:endParaRPr sz="2400">
              <a:solidFill>
                <a:srgbClr val="A64D79"/>
              </a:solidFill>
              <a:latin typeface="Maven Pro SemiBold"/>
              <a:ea typeface="Maven Pro SemiBold"/>
              <a:cs typeface="Maven Pro SemiBold"/>
              <a:sym typeface="Maven Pro SemiBold"/>
            </a:endParaRPr>
          </a:p>
          <a:p>
            <a:pPr marL="0" lvl="0" indent="0" algn="l" rtl="0">
              <a:spcBef>
                <a:spcPts val="0"/>
              </a:spcBef>
              <a:spcAft>
                <a:spcPts val="0"/>
              </a:spcAft>
              <a:buNone/>
            </a:pPr>
            <a:endParaRPr sz="2400">
              <a:solidFill>
                <a:srgbClr val="A64D79"/>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2763b31fc5_1_59"/>
          <p:cNvSpPr txBox="1">
            <a:spLocks noGrp="1"/>
          </p:cNvSpPr>
          <p:nvPr>
            <p:ph type="title"/>
          </p:nvPr>
        </p:nvSpPr>
        <p:spPr>
          <a:xfrm>
            <a:off x="465300" y="365125"/>
            <a:ext cx="115743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Thought - Ways to consider compatibility</a:t>
            </a:r>
            <a:endParaRPr/>
          </a:p>
        </p:txBody>
      </p:sp>
      <p:sp>
        <p:nvSpPr>
          <p:cNvPr id="368" name="Google Shape;368;g12763b31fc5_1_59"/>
          <p:cNvSpPr txBox="1">
            <a:spLocks noGrp="1"/>
          </p:cNvSpPr>
          <p:nvPr>
            <p:ph type="body" idx="1"/>
          </p:nvPr>
        </p:nvSpPr>
        <p:spPr>
          <a:xfrm>
            <a:off x="237950" y="2093400"/>
            <a:ext cx="6978000" cy="3882300"/>
          </a:xfrm>
          <a:prstGeom prst="rect">
            <a:avLst/>
          </a:prstGeom>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SzPts val="2200"/>
              <a:buChar char="●"/>
            </a:pPr>
            <a:r>
              <a:rPr lang="en-US" sz="2200"/>
              <a:t>Rule based recommenders </a:t>
            </a:r>
            <a:endParaRPr sz="2200"/>
          </a:p>
          <a:p>
            <a:pPr marL="914400" lvl="1" indent="-368300" algn="l" rtl="0">
              <a:lnSpc>
                <a:spcPct val="115000"/>
              </a:lnSpc>
              <a:spcBef>
                <a:spcPts val="0"/>
              </a:spcBef>
              <a:spcAft>
                <a:spcPts val="0"/>
              </a:spcAft>
              <a:buSzPts val="2200"/>
              <a:buChar char="○"/>
            </a:pPr>
            <a:r>
              <a:rPr lang="en-US" sz="2200"/>
              <a:t>Create rules like recommend black/grey pants for a white shirt</a:t>
            </a:r>
            <a:endParaRPr sz="2200"/>
          </a:p>
          <a:p>
            <a:pPr marL="457200" marR="0" lvl="0" indent="-368300" algn="l" rtl="0">
              <a:lnSpc>
                <a:spcPct val="115000"/>
              </a:lnSpc>
              <a:spcBef>
                <a:spcPts val="0"/>
              </a:spcBef>
              <a:spcAft>
                <a:spcPts val="0"/>
              </a:spcAft>
              <a:buSzPts val="2200"/>
              <a:buChar char="●"/>
            </a:pPr>
            <a:r>
              <a:rPr lang="en-US" sz="2200"/>
              <a:t>Item Sequence</a:t>
            </a:r>
            <a:endParaRPr sz="2200"/>
          </a:p>
          <a:p>
            <a:pPr marL="914400" marR="0" lvl="1" indent="-368300" algn="l" rtl="0">
              <a:lnSpc>
                <a:spcPct val="115000"/>
              </a:lnSpc>
              <a:spcBef>
                <a:spcPts val="0"/>
              </a:spcBef>
              <a:spcAft>
                <a:spcPts val="0"/>
              </a:spcAft>
              <a:buSzPts val="2200"/>
              <a:buChar char="○"/>
            </a:pPr>
            <a:r>
              <a:rPr lang="en-US" sz="2200"/>
              <a:t>Given item(s), predict next category</a:t>
            </a:r>
            <a:endParaRPr sz="2200"/>
          </a:p>
          <a:p>
            <a:pPr marL="914400" marR="0" lvl="1" indent="-368300" algn="l" rtl="0">
              <a:lnSpc>
                <a:spcPct val="115000"/>
              </a:lnSpc>
              <a:spcBef>
                <a:spcPts val="0"/>
              </a:spcBef>
              <a:spcAft>
                <a:spcPts val="0"/>
              </a:spcAft>
              <a:buSzPts val="2200"/>
              <a:buChar char="○"/>
            </a:pPr>
            <a:r>
              <a:rPr lang="en-US" sz="2200"/>
              <a:t>Given item(s), predict next category and a specific item</a:t>
            </a:r>
            <a:endParaRPr sz="2200"/>
          </a:p>
          <a:p>
            <a:pPr marL="457200" marR="0" lvl="0" indent="-368300" algn="l" rtl="0">
              <a:lnSpc>
                <a:spcPct val="115000"/>
              </a:lnSpc>
              <a:spcBef>
                <a:spcPts val="0"/>
              </a:spcBef>
              <a:spcAft>
                <a:spcPts val="0"/>
              </a:spcAft>
              <a:buSzPts val="2200"/>
              <a:buChar char="●"/>
            </a:pPr>
            <a:r>
              <a:rPr lang="en-US" sz="2200"/>
              <a:t>Sequence is suggestive of modelling with LSTM/ GRU</a:t>
            </a:r>
            <a:endParaRPr sz="2200"/>
          </a:p>
          <a:p>
            <a:pPr marL="914400" marR="0" lvl="1" indent="-368300" algn="l" rtl="0">
              <a:lnSpc>
                <a:spcPct val="115000"/>
              </a:lnSpc>
              <a:spcBef>
                <a:spcPts val="0"/>
              </a:spcBef>
              <a:spcAft>
                <a:spcPts val="0"/>
              </a:spcAft>
              <a:buSzPts val="2200"/>
              <a:buChar char="○"/>
            </a:pPr>
            <a:r>
              <a:rPr lang="en-US" sz="2200"/>
              <a:t>Bi-Directional LSTM?</a:t>
            </a:r>
            <a:endParaRPr sz="2200"/>
          </a:p>
        </p:txBody>
      </p:sp>
      <p:pic>
        <p:nvPicPr>
          <p:cNvPr id="369" name="Google Shape;369;g12763b31fc5_1_59"/>
          <p:cNvPicPr preferRelativeResize="0"/>
          <p:nvPr/>
        </p:nvPicPr>
        <p:blipFill>
          <a:blip r:embed="rId3">
            <a:alphaModFix/>
          </a:blip>
          <a:stretch>
            <a:fillRect/>
          </a:stretch>
        </p:blipFill>
        <p:spPr>
          <a:xfrm>
            <a:off x="7707675" y="2017200"/>
            <a:ext cx="4207851" cy="2900225"/>
          </a:xfrm>
          <a:prstGeom prst="rect">
            <a:avLst/>
          </a:prstGeom>
          <a:noFill/>
          <a:ln w="9525" cap="flat" cmpd="sng">
            <a:solidFill>
              <a:schemeClr val="dk2"/>
            </a:solidFill>
            <a:prstDash val="solid"/>
            <a:round/>
            <a:headEnd type="none" w="sm" len="sm"/>
            <a:tailEnd type="none" w="sm" len="sm"/>
          </a:ln>
        </p:spPr>
      </p:pic>
      <p:sp>
        <p:nvSpPr>
          <p:cNvPr id="370" name="Google Shape;370;g12763b31fc5_1_59"/>
          <p:cNvSpPr txBox="1"/>
          <p:nvPr/>
        </p:nvSpPr>
        <p:spPr>
          <a:xfrm>
            <a:off x="7626750" y="5332650"/>
            <a:ext cx="4288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Nunito"/>
                <a:ea typeface="Nunito"/>
                <a:cs typeface="Nunito"/>
                <a:sym typeface="Nunito"/>
              </a:rPr>
              <a:t>Formal Shirt → Formal Pants → Formal Shoes → ? </a:t>
            </a:r>
            <a:endParaRPr sz="18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270afe0e12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Set</a:t>
            </a:r>
            <a:endParaRPr/>
          </a:p>
        </p:txBody>
      </p:sp>
      <p:pic>
        <p:nvPicPr>
          <p:cNvPr id="376" name="Google Shape;376;g1270afe0e12_0_0"/>
          <p:cNvPicPr preferRelativeResize="0"/>
          <p:nvPr/>
        </p:nvPicPr>
        <p:blipFill>
          <a:blip r:embed="rId3">
            <a:alphaModFix/>
          </a:blip>
          <a:stretch>
            <a:fillRect/>
          </a:stretch>
        </p:blipFill>
        <p:spPr>
          <a:xfrm>
            <a:off x="627125" y="1690575"/>
            <a:ext cx="2366925" cy="1682975"/>
          </a:xfrm>
          <a:prstGeom prst="rect">
            <a:avLst/>
          </a:prstGeom>
          <a:noFill/>
          <a:ln>
            <a:noFill/>
          </a:ln>
        </p:spPr>
      </p:pic>
      <p:sp>
        <p:nvSpPr>
          <p:cNvPr id="377" name="Google Shape;377;g1270afe0e12_0_0"/>
          <p:cNvSpPr txBox="1"/>
          <p:nvPr/>
        </p:nvSpPr>
        <p:spPr>
          <a:xfrm>
            <a:off x="3168300" y="2133050"/>
            <a:ext cx="8565000" cy="3869700"/>
          </a:xfrm>
          <a:prstGeom prst="rect">
            <a:avLst/>
          </a:prstGeom>
          <a:noFill/>
          <a:ln>
            <a:noFill/>
          </a:ln>
        </p:spPr>
        <p:txBody>
          <a:bodyPr spcFirstLastPara="1" wrap="square" lIns="91425" tIns="91425" rIns="91425" bIns="91425" anchor="t" anchorCtr="0">
            <a:spAutoFit/>
          </a:bodyPr>
          <a:lstStyle/>
          <a:p>
            <a:pPr marL="457200" lvl="0"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13 GB of Image data comprising of 33375 outfits and 4,44,371 images</a:t>
            </a:r>
            <a:endParaRPr sz="2100">
              <a:latin typeface="Nunito"/>
              <a:ea typeface="Nunito"/>
              <a:cs typeface="Nunito"/>
              <a:sym typeface="Nunito"/>
            </a:endParaRPr>
          </a:p>
          <a:p>
            <a:pPr marL="457200" lvl="0"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Images are crowdsourced </a:t>
            </a:r>
            <a:endParaRPr sz="2100">
              <a:latin typeface="Nunito"/>
              <a:ea typeface="Nunito"/>
              <a:cs typeface="Nunito"/>
              <a:sym typeface="Nunito"/>
            </a:endParaRPr>
          </a:p>
          <a:p>
            <a:pPr marL="457200" lvl="0"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Images within an outfit are named sequentially as 1.jpg, 2.jpg, …</a:t>
            </a:r>
            <a:endParaRPr sz="2100">
              <a:latin typeface="Nunito"/>
              <a:ea typeface="Nunito"/>
              <a:cs typeface="Nunito"/>
              <a:sym typeface="Nunito"/>
            </a:endParaRPr>
          </a:p>
          <a:p>
            <a:pPr marL="457200" lvl="0"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Filtered to 21,889 usable outfit dataset. Dataset split as</a:t>
            </a:r>
            <a:endParaRPr sz="2100">
              <a:latin typeface="Nunito"/>
              <a:ea typeface="Nunito"/>
              <a:cs typeface="Nunito"/>
              <a:sym typeface="Nunito"/>
            </a:endParaRPr>
          </a:p>
          <a:p>
            <a:pPr marL="914400" lvl="1"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Training dataset - 17316 outfits with 2,19,195 images</a:t>
            </a:r>
            <a:endParaRPr sz="2100">
              <a:latin typeface="Nunito"/>
              <a:ea typeface="Nunito"/>
              <a:cs typeface="Nunito"/>
              <a:sym typeface="Nunito"/>
            </a:endParaRPr>
          </a:p>
          <a:p>
            <a:pPr marL="914400" lvl="1"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Validation dataset - 1497 outfits with 20,173 images</a:t>
            </a:r>
            <a:endParaRPr sz="2100">
              <a:latin typeface="Nunito"/>
              <a:ea typeface="Nunito"/>
              <a:cs typeface="Nunito"/>
              <a:sym typeface="Nunito"/>
            </a:endParaRPr>
          </a:p>
          <a:p>
            <a:pPr marL="914400" lvl="1"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Test dataset - 3076 outfits with 41762 images</a:t>
            </a:r>
            <a:endParaRPr sz="2100">
              <a:latin typeface="Nunito"/>
              <a:ea typeface="Nunito"/>
              <a:cs typeface="Nunito"/>
              <a:sym typeface="Nunito"/>
            </a:endParaRPr>
          </a:p>
          <a:p>
            <a:pPr marL="457200" lvl="0" indent="-361950" algn="l" rtl="0">
              <a:lnSpc>
                <a:spcPct val="130000"/>
              </a:lnSpc>
              <a:spcBef>
                <a:spcPts val="0"/>
              </a:spcBef>
              <a:spcAft>
                <a:spcPts val="0"/>
              </a:spcAft>
              <a:buSzPts val="2100"/>
              <a:buFont typeface="Nunito"/>
              <a:buChar char="●"/>
            </a:pPr>
            <a:r>
              <a:rPr lang="en-US" sz="2100">
                <a:latin typeface="Nunito"/>
                <a:ea typeface="Nunito"/>
                <a:cs typeface="Nunito"/>
                <a:sym typeface="Nunito"/>
              </a:rPr>
              <a:t>Vocabulary file with 2756 word dictionary </a:t>
            </a:r>
            <a:endParaRPr sz="2100">
              <a:latin typeface="Nunito"/>
              <a:ea typeface="Nunito"/>
              <a:cs typeface="Nunito"/>
              <a:sym typeface="Nunito"/>
            </a:endParaRPr>
          </a:p>
        </p:txBody>
      </p:sp>
      <p:pic>
        <p:nvPicPr>
          <p:cNvPr id="378" name="Google Shape;378;g1270afe0e12_0_0"/>
          <p:cNvPicPr preferRelativeResize="0"/>
          <p:nvPr/>
        </p:nvPicPr>
        <p:blipFill>
          <a:blip r:embed="rId4">
            <a:alphaModFix/>
          </a:blip>
          <a:stretch>
            <a:fillRect/>
          </a:stretch>
        </p:blipFill>
        <p:spPr>
          <a:xfrm>
            <a:off x="1147737" y="3788150"/>
            <a:ext cx="1325700" cy="1325700"/>
          </a:xfrm>
          <a:prstGeom prst="rect">
            <a:avLst/>
          </a:prstGeom>
          <a:noFill/>
          <a:ln>
            <a:noFill/>
          </a:ln>
        </p:spPr>
      </p:pic>
      <p:pic>
        <p:nvPicPr>
          <p:cNvPr id="379" name="Google Shape;379;g1270afe0e12_0_0"/>
          <p:cNvPicPr preferRelativeResize="0"/>
          <p:nvPr/>
        </p:nvPicPr>
        <p:blipFill rotWithShape="1">
          <a:blip r:embed="rId5">
            <a:alphaModFix/>
          </a:blip>
          <a:srcRect/>
          <a:stretch/>
        </p:blipFill>
        <p:spPr>
          <a:xfrm>
            <a:off x="1147737" y="5113850"/>
            <a:ext cx="1325700" cy="1325700"/>
          </a:xfrm>
          <a:prstGeom prst="rect">
            <a:avLst/>
          </a:prstGeom>
          <a:noFill/>
          <a:ln>
            <a:noFill/>
          </a:ln>
        </p:spPr>
      </p:pic>
      <p:pic>
        <p:nvPicPr>
          <p:cNvPr id="380" name="Google Shape;380;g1270afe0e12_0_0"/>
          <p:cNvPicPr preferRelativeResize="0"/>
          <p:nvPr/>
        </p:nvPicPr>
        <p:blipFill>
          <a:blip r:embed="rId6">
            <a:alphaModFix/>
          </a:blip>
          <a:stretch>
            <a:fillRect/>
          </a:stretch>
        </p:blipFill>
        <p:spPr>
          <a:xfrm>
            <a:off x="911863" y="1756275"/>
            <a:ext cx="1797450" cy="1797450"/>
          </a:xfrm>
          <a:prstGeom prst="rect">
            <a:avLst/>
          </a:prstGeom>
          <a:noFill/>
          <a:ln>
            <a:noFill/>
          </a:ln>
        </p:spPr>
      </p:pic>
      <p:pic>
        <p:nvPicPr>
          <p:cNvPr id="381" name="Google Shape;381;g1270afe0e12_0_0"/>
          <p:cNvPicPr preferRelativeResize="0"/>
          <p:nvPr/>
        </p:nvPicPr>
        <p:blipFill>
          <a:blip r:embed="rId7">
            <a:alphaModFix/>
          </a:blip>
          <a:stretch>
            <a:fillRect/>
          </a:stretch>
        </p:blipFill>
        <p:spPr>
          <a:xfrm>
            <a:off x="969100" y="3619175"/>
            <a:ext cx="1682975" cy="1494675"/>
          </a:xfrm>
          <a:prstGeom prst="rect">
            <a:avLst/>
          </a:prstGeom>
          <a:noFill/>
          <a:ln>
            <a:noFill/>
          </a:ln>
        </p:spPr>
      </p:pic>
      <p:pic>
        <p:nvPicPr>
          <p:cNvPr id="382" name="Google Shape;382;g1270afe0e12_0_0"/>
          <p:cNvPicPr preferRelativeResize="0"/>
          <p:nvPr/>
        </p:nvPicPr>
        <p:blipFill>
          <a:blip r:embed="rId8">
            <a:alphaModFix/>
          </a:blip>
          <a:stretch>
            <a:fillRect/>
          </a:stretch>
        </p:blipFill>
        <p:spPr>
          <a:xfrm>
            <a:off x="1001525" y="5113850"/>
            <a:ext cx="1618125" cy="161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12763b31fc5_1_54"/>
          <p:cNvSpPr txBox="1">
            <a:spLocks noGrp="1"/>
          </p:cNvSpPr>
          <p:nvPr>
            <p:ph type="title"/>
          </p:nvPr>
        </p:nvSpPr>
        <p:spPr>
          <a:xfrm>
            <a:off x="734275" y="261225"/>
            <a:ext cx="105156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a:t>Model components and implementation</a:t>
            </a:r>
            <a:endParaRPr/>
          </a:p>
        </p:txBody>
      </p:sp>
      <p:sp>
        <p:nvSpPr>
          <p:cNvPr id="388" name="Google Shape;388;g12763b31fc5_1_54"/>
          <p:cNvSpPr txBox="1">
            <a:spLocks noGrp="1"/>
          </p:cNvSpPr>
          <p:nvPr>
            <p:ph type="body" idx="1"/>
          </p:nvPr>
        </p:nvSpPr>
        <p:spPr>
          <a:xfrm>
            <a:off x="323675" y="1802525"/>
            <a:ext cx="6858000" cy="4711500"/>
          </a:xfrm>
          <a:prstGeom prst="rect">
            <a:avLst/>
          </a:prstGeom>
        </p:spPr>
        <p:txBody>
          <a:bodyPr spcFirstLastPara="1" wrap="square" lIns="91425" tIns="45700" rIns="91425" bIns="45700" anchor="t" anchorCtr="0">
            <a:noAutofit/>
          </a:bodyPr>
          <a:lstStyle/>
          <a:p>
            <a:pPr marL="457200" marR="0" lvl="0" indent="-355600" algn="l" rtl="0">
              <a:lnSpc>
                <a:spcPct val="130000"/>
              </a:lnSpc>
              <a:spcBef>
                <a:spcPts val="1000"/>
              </a:spcBef>
              <a:spcAft>
                <a:spcPts val="0"/>
              </a:spcAft>
              <a:buSzPts val="2000"/>
              <a:buChar char="●"/>
            </a:pPr>
            <a:r>
              <a:rPr lang="en-US" sz="2000"/>
              <a:t>Feature Extraction using cNN</a:t>
            </a:r>
            <a:endParaRPr sz="2000"/>
          </a:p>
          <a:p>
            <a:pPr marL="914400" marR="0" lvl="1" indent="-355600" algn="l" rtl="0">
              <a:lnSpc>
                <a:spcPct val="130000"/>
              </a:lnSpc>
              <a:spcBef>
                <a:spcPts val="0"/>
              </a:spcBef>
              <a:spcAft>
                <a:spcPts val="0"/>
              </a:spcAft>
              <a:buSzPts val="2000"/>
              <a:buChar char="○"/>
            </a:pPr>
            <a:r>
              <a:rPr lang="en-US" sz="2000"/>
              <a:t>Representing image with embeddings</a:t>
            </a:r>
            <a:endParaRPr sz="2000"/>
          </a:p>
          <a:p>
            <a:pPr marL="457200" lvl="0" indent="-355600" algn="l" rtl="0">
              <a:lnSpc>
                <a:spcPct val="130000"/>
              </a:lnSpc>
              <a:spcBef>
                <a:spcPts val="0"/>
              </a:spcBef>
              <a:spcAft>
                <a:spcPts val="0"/>
              </a:spcAft>
              <a:buSzPts val="2000"/>
              <a:buChar char="●"/>
            </a:pPr>
            <a:r>
              <a:rPr lang="en-US" sz="2000"/>
              <a:t>Text representation using </a:t>
            </a:r>
            <a:endParaRPr sz="2000"/>
          </a:p>
          <a:p>
            <a:pPr marL="914400" lvl="1" indent="-355600" algn="l" rtl="0">
              <a:lnSpc>
                <a:spcPct val="130000"/>
              </a:lnSpc>
              <a:spcBef>
                <a:spcPts val="0"/>
              </a:spcBef>
              <a:spcAft>
                <a:spcPts val="0"/>
              </a:spcAft>
              <a:buSzPts val="2000"/>
              <a:buChar char="○"/>
            </a:pPr>
            <a:r>
              <a:rPr lang="en-US" sz="2000"/>
              <a:t>One-Hot encoding</a:t>
            </a:r>
            <a:endParaRPr sz="2000"/>
          </a:p>
          <a:p>
            <a:pPr marL="914400" lvl="1" indent="-355600" algn="l" rtl="0">
              <a:lnSpc>
                <a:spcPct val="130000"/>
              </a:lnSpc>
              <a:spcBef>
                <a:spcPts val="0"/>
              </a:spcBef>
              <a:spcAft>
                <a:spcPts val="0"/>
              </a:spcAft>
              <a:buSzPts val="2000"/>
              <a:buChar char="○"/>
            </a:pPr>
            <a:r>
              <a:rPr lang="en-US" sz="2000"/>
              <a:t>BERT embeddings</a:t>
            </a:r>
            <a:endParaRPr sz="2000"/>
          </a:p>
          <a:p>
            <a:pPr marL="457200" marR="0" lvl="0" indent="-355600" algn="l" rtl="0">
              <a:lnSpc>
                <a:spcPct val="130000"/>
              </a:lnSpc>
              <a:spcBef>
                <a:spcPts val="0"/>
              </a:spcBef>
              <a:spcAft>
                <a:spcPts val="0"/>
              </a:spcAft>
              <a:buSzPts val="2000"/>
              <a:buChar char="●"/>
            </a:pPr>
            <a:r>
              <a:rPr lang="en-US" sz="2000"/>
              <a:t>Fashion Compatibility Learning using bi-LSTM</a:t>
            </a:r>
            <a:endParaRPr sz="2000"/>
          </a:p>
          <a:p>
            <a:pPr marL="914400" marR="0" lvl="1" indent="-355600" algn="l" rtl="0">
              <a:lnSpc>
                <a:spcPct val="130000"/>
              </a:lnSpc>
              <a:spcBef>
                <a:spcPts val="0"/>
              </a:spcBef>
              <a:spcAft>
                <a:spcPts val="0"/>
              </a:spcAft>
              <a:buSzPts val="2000"/>
              <a:buChar char="○"/>
            </a:pPr>
            <a:r>
              <a:rPr lang="en-US" sz="2000"/>
              <a:t>Training in Forward Direction</a:t>
            </a:r>
            <a:endParaRPr sz="2000"/>
          </a:p>
          <a:p>
            <a:pPr marL="914400" marR="0" lvl="1" indent="-355600" algn="l" rtl="0">
              <a:lnSpc>
                <a:spcPct val="130000"/>
              </a:lnSpc>
              <a:spcBef>
                <a:spcPts val="0"/>
              </a:spcBef>
              <a:spcAft>
                <a:spcPts val="0"/>
              </a:spcAft>
              <a:buSzPts val="2000"/>
              <a:buChar char="○"/>
            </a:pPr>
            <a:r>
              <a:rPr lang="en-US" sz="2000"/>
              <a:t>Training in Backward Direction</a:t>
            </a:r>
            <a:endParaRPr sz="2000"/>
          </a:p>
          <a:p>
            <a:pPr marL="457200" marR="0" lvl="0" indent="-355600" algn="l" rtl="0">
              <a:lnSpc>
                <a:spcPct val="130000"/>
              </a:lnSpc>
              <a:spcBef>
                <a:spcPts val="0"/>
              </a:spcBef>
              <a:spcAft>
                <a:spcPts val="0"/>
              </a:spcAft>
              <a:buSzPts val="2000"/>
              <a:buChar char="●"/>
            </a:pPr>
            <a:r>
              <a:rPr lang="en-US" sz="2000"/>
              <a:t>Visual-Semantic Embedding</a:t>
            </a:r>
            <a:endParaRPr sz="2000"/>
          </a:p>
          <a:p>
            <a:pPr marL="914400" marR="0" lvl="1" indent="-355600" algn="l" rtl="0">
              <a:lnSpc>
                <a:spcPct val="130000"/>
              </a:lnSpc>
              <a:spcBef>
                <a:spcPts val="0"/>
              </a:spcBef>
              <a:spcAft>
                <a:spcPts val="0"/>
              </a:spcAft>
              <a:buSzPts val="2000"/>
              <a:buChar char="○"/>
            </a:pPr>
            <a:r>
              <a:rPr lang="en-US" sz="2000"/>
              <a:t>Similarity based matching </a:t>
            </a:r>
            <a:endParaRPr sz="2000"/>
          </a:p>
          <a:p>
            <a:pPr marL="457200" marR="0" lvl="0" indent="-355600" algn="l" rtl="0">
              <a:lnSpc>
                <a:spcPct val="130000"/>
              </a:lnSpc>
              <a:spcBef>
                <a:spcPts val="0"/>
              </a:spcBef>
              <a:spcAft>
                <a:spcPts val="0"/>
              </a:spcAft>
              <a:buSzPts val="2000"/>
              <a:buChar char="●"/>
            </a:pPr>
            <a:r>
              <a:rPr lang="en-US" sz="2000"/>
              <a:t>Joint Modeling - visual + semantic description of item</a:t>
            </a:r>
            <a:endParaRPr sz="3400">
              <a:solidFill>
                <a:srgbClr val="2B2B2B"/>
              </a:solidFill>
              <a:latin typeface="Maven Pro"/>
              <a:ea typeface="Maven Pro"/>
              <a:cs typeface="Maven Pro"/>
              <a:sym typeface="Maven Pro"/>
            </a:endParaRPr>
          </a:p>
          <a:p>
            <a:pPr marL="0" lvl="0" indent="0" algn="l" rtl="0">
              <a:lnSpc>
                <a:spcPct val="70000"/>
              </a:lnSpc>
              <a:spcBef>
                <a:spcPts val="1600"/>
              </a:spcBef>
              <a:spcAft>
                <a:spcPts val="1600"/>
              </a:spcAft>
              <a:buNone/>
            </a:pPr>
            <a:endParaRPr>
              <a:solidFill>
                <a:srgbClr val="2B2B2B"/>
              </a:solidFill>
              <a:latin typeface="Maven Pro"/>
              <a:ea typeface="Maven Pro"/>
              <a:cs typeface="Maven Pro"/>
              <a:sym typeface="Maven Pro"/>
            </a:endParaRPr>
          </a:p>
        </p:txBody>
      </p:sp>
      <p:pic>
        <p:nvPicPr>
          <p:cNvPr id="389" name="Google Shape;389;g12763b31fc5_1_54"/>
          <p:cNvPicPr preferRelativeResize="0"/>
          <p:nvPr/>
        </p:nvPicPr>
        <p:blipFill>
          <a:blip r:embed="rId3">
            <a:alphaModFix/>
          </a:blip>
          <a:stretch>
            <a:fillRect/>
          </a:stretch>
        </p:blipFill>
        <p:spPr>
          <a:xfrm>
            <a:off x="7181675" y="1533700"/>
            <a:ext cx="4881700" cy="524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g127fad6409f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Baseline: RESNET50 Embeddings based hack!</a:t>
            </a:r>
            <a:endParaRPr/>
          </a:p>
        </p:txBody>
      </p:sp>
      <p:pic>
        <p:nvPicPr>
          <p:cNvPr id="395" name="Google Shape;395;g127fad6409f_0_5"/>
          <p:cNvPicPr preferRelativeResize="0"/>
          <p:nvPr/>
        </p:nvPicPr>
        <p:blipFill>
          <a:blip r:embed="rId3">
            <a:alphaModFix/>
          </a:blip>
          <a:stretch>
            <a:fillRect/>
          </a:stretch>
        </p:blipFill>
        <p:spPr>
          <a:xfrm>
            <a:off x="386450" y="2106225"/>
            <a:ext cx="5878499" cy="3417275"/>
          </a:xfrm>
          <a:prstGeom prst="rect">
            <a:avLst/>
          </a:prstGeom>
          <a:noFill/>
          <a:ln w="12700" cap="flat" cmpd="sng">
            <a:solidFill>
              <a:srgbClr val="000000"/>
            </a:solidFill>
            <a:prstDash val="solid"/>
            <a:miter lim="8000"/>
            <a:headEnd type="none" w="sm" len="sm"/>
            <a:tailEnd type="none" w="sm" len="sm"/>
          </a:ln>
        </p:spPr>
      </p:pic>
      <p:pic>
        <p:nvPicPr>
          <p:cNvPr id="396" name="Google Shape;396;g127fad6409f_0_5"/>
          <p:cNvPicPr preferRelativeResize="0"/>
          <p:nvPr/>
        </p:nvPicPr>
        <p:blipFill>
          <a:blip r:embed="rId4">
            <a:alphaModFix/>
          </a:blip>
          <a:stretch>
            <a:fillRect/>
          </a:stretch>
        </p:blipFill>
        <p:spPr>
          <a:xfrm>
            <a:off x="6557300" y="2126450"/>
            <a:ext cx="5340701" cy="3376825"/>
          </a:xfrm>
          <a:prstGeom prst="rect">
            <a:avLst/>
          </a:prstGeom>
          <a:noFill/>
          <a:ln w="12700" cap="flat" cmpd="sng">
            <a:solidFill>
              <a:srgbClr val="000000"/>
            </a:solidFill>
            <a:prstDash val="solid"/>
            <a:miter lim="8000"/>
            <a:headEnd type="none" w="sm" len="sm"/>
            <a:tailEnd type="none" w="sm" len="sm"/>
          </a:ln>
        </p:spPr>
      </p:pic>
      <p:sp>
        <p:nvSpPr>
          <p:cNvPr id="397" name="Google Shape;397;g127fad6409f_0_5"/>
          <p:cNvSpPr txBox="1"/>
          <p:nvPr/>
        </p:nvSpPr>
        <p:spPr>
          <a:xfrm>
            <a:off x="1031725" y="5644200"/>
            <a:ext cx="475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Nunito"/>
                <a:ea typeface="Nunito"/>
                <a:cs typeface="Nunito"/>
                <a:sym typeface="Nunito"/>
              </a:rPr>
              <a:t>Matching embeddings and selecting complements</a:t>
            </a:r>
            <a:endParaRPr sz="1600">
              <a:latin typeface="Nunito"/>
              <a:ea typeface="Nunito"/>
              <a:cs typeface="Nunito"/>
              <a:sym typeface="Nunito"/>
            </a:endParaRPr>
          </a:p>
        </p:txBody>
      </p:sp>
      <p:sp>
        <p:nvSpPr>
          <p:cNvPr id="398" name="Google Shape;398;g127fad6409f_0_5"/>
          <p:cNvSpPr txBox="1"/>
          <p:nvPr/>
        </p:nvSpPr>
        <p:spPr>
          <a:xfrm>
            <a:off x="6557300" y="5628675"/>
            <a:ext cx="534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Nunito"/>
                <a:ea typeface="Nunito"/>
                <a:cs typeface="Nunito"/>
                <a:sym typeface="Nunito"/>
              </a:rPr>
              <a:t>Pink top, and a bag and shoes to go with black pants!</a:t>
            </a:r>
            <a:endParaRPr sz="16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127ef5e6e83_0_0"/>
          <p:cNvPicPr preferRelativeResize="0"/>
          <p:nvPr/>
        </p:nvPicPr>
        <p:blipFill rotWithShape="1">
          <a:blip r:embed="rId3">
            <a:alphaModFix/>
          </a:blip>
          <a:srcRect l="557" t="-1240" r="24164" b="1240"/>
          <a:stretch/>
        </p:blipFill>
        <p:spPr>
          <a:xfrm>
            <a:off x="371475" y="967325"/>
            <a:ext cx="11444300" cy="5890676"/>
          </a:xfrm>
          <a:prstGeom prst="rect">
            <a:avLst/>
          </a:prstGeom>
          <a:noFill/>
          <a:ln>
            <a:noFill/>
          </a:ln>
        </p:spPr>
      </p:pic>
      <p:sp>
        <p:nvSpPr>
          <p:cNvPr id="404" name="Google Shape;404;g127ef5e6e83_0_0"/>
          <p:cNvSpPr txBox="1">
            <a:spLocks noGrp="1"/>
          </p:cNvSpPr>
          <p:nvPr>
            <p:ph type="title"/>
          </p:nvPr>
        </p:nvSpPr>
        <p:spPr>
          <a:xfrm>
            <a:off x="1191675" y="121400"/>
            <a:ext cx="10086000" cy="84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preprocessing &amp; Creating features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27ef5e6e83_0_12"/>
          <p:cNvSpPr txBox="1">
            <a:spLocks noGrp="1"/>
          </p:cNvSpPr>
          <p:nvPr>
            <p:ph type="title"/>
          </p:nvPr>
        </p:nvSpPr>
        <p:spPr>
          <a:xfrm>
            <a:off x="838200" y="0"/>
            <a:ext cx="10515600" cy="1132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Model Architecture and Flow</a:t>
            </a:r>
            <a:endParaRPr/>
          </a:p>
        </p:txBody>
      </p:sp>
      <p:pic>
        <p:nvPicPr>
          <p:cNvPr id="410" name="Google Shape;410;g127ef5e6e83_0_12"/>
          <p:cNvPicPr preferRelativeResize="0"/>
          <p:nvPr/>
        </p:nvPicPr>
        <p:blipFill>
          <a:blip r:embed="rId3">
            <a:alphaModFix/>
          </a:blip>
          <a:stretch>
            <a:fillRect/>
          </a:stretch>
        </p:blipFill>
        <p:spPr>
          <a:xfrm>
            <a:off x="152400" y="894000"/>
            <a:ext cx="11628675" cy="581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11ba3fdbaa0_0_0"/>
          <p:cNvSpPr txBox="1">
            <a:spLocks noGrp="1"/>
          </p:cNvSpPr>
          <p:nvPr>
            <p:ph type="title"/>
          </p:nvPr>
        </p:nvSpPr>
        <p:spPr>
          <a:xfrm>
            <a:off x="838200" y="80925"/>
            <a:ext cx="10515600" cy="1233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bi-LSTM Model Details</a:t>
            </a:r>
            <a:endParaRPr/>
          </a:p>
        </p:txBody>
      </p:sp>
      <p:pic>
        <p:nvPicPr>
          <p:cNvPr id="416" name="Google Shape;416;g11ba3fdbaa0_0_0"/>
          <p:cNvPicPr preferRelativeResize="0"/>
          <p:nvPr/>
        </p:nvPicPr>
        <p:blipFill>
          <a:blip r:embed="rId3">
            <a:alphaModFix/>
          </a:blip>
          <a:stretch>
            <a:fillRect/>
          </a:stretch>
        </p:blipFill>
        <p:spPr>
          <a:xfrm>
            <a:off x="152400" y="1467225"/>
            <a:ext cx="11887198" cy="4627281"/>
          </a:xfrm>
          <a:prstGeom prst="rect">
            <a:avLst/>
          </a:prstGeom>
          <a:noFill/>
          <a:ln>
            <a:noFill/>
          </a:ln>
        </p:spPr>
      </p:pic>
      <p:pic>
        <p:nvPicPr>
          <p:cNvPr id="417" name="Google Shape;417;g11ba3fdbaa0_0_0"/>
          <p:cNvPicPr preferRelativeResize="0"/>
          <p:nvPr/>
        </p:nvPicPr>
        <p:blipFill>
          <a:blip r:embed="rId4">
            <a:alphaModFix/>
          </a:blip>
          <a:stretch>
            <a:fillRect/>
          </a:stretch>
        </p:blipFill>
        <p:spPr>
          <a:xfrm>
            <a:off x="9392485" y="206199"/>
            <a:ext cx="2453101" cy="1562976"/>
          </a:xfrm>
          <a:prstGeom prst="rect">
            <a:avLst/>
          </a:prstGeom>
          <a:noFill/>
          <a:ln>
            <a:noFill/>
          </a:ln>
        </p:spPr>
      </p:pic>
      <p:cxnSp>
        <p:nvCxnSpPr>
          <p:cNvPr id="418" name="Google Shape;418;g11ba3fdbaa0_0_0"/>
          <p:cNvCxnSpPr/>
          <p:nvPr/>
        </p:nvCxnSpPr>
        <p:spPr>
          <a:xfrm flipH="1">
            <a:off x="10614950" y="1630025"/>
            <a:ext cx="596400" cy="145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1270afe0e12_7_0"/>
          <p:cNvSpPr txBox="1">
            <a:spLocks noGrp="1"/>
          </p:cNvSpPr>
          <p:nvPr>
            <p:ph type="title"/>
          </p:nvPr>
        </p:nvSpPr>
        <p:spPr>
          <a:xfrm>
            <a:off x="295275" y="142875"/>
            <a:ext cx="10515600" cy="1213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Details of Visual Semantic Model</a:t>
            </a:r>
            <a:endParaRPr/>
          </a:p>
        </p:txBody>
      </p:sp>
      <p:pic>
        <p:nvPicPr>
          <p:cNvPr id="424" name="Google Shape;424;g1270afe0e12_7_0"/>
          <p:cNvPicPr preferRelativeResize="0"/>
          <p:nvPr/>
        </p:nvPicPr>
        <p:blipFill>
          <a:blip r:embed="rId3">
            <a:alphaModFix/>
          </a:blip>
          <a:stretch>
            <a:fillRect/>
          </a:stretch>
        </p:blipFill>
        <p:spPr>
          <a:xfrm>
            <a:off x="152400" y="1509075"/>
            <a:ext cx="11887199" cy="4396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27fad6409f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Tech Stack Used</a:t>
            </a:r>
            <a:endParaRPr/>
          </a:p>
        </p:txBody>
      </p:sp>
      <p:pic>
        <p:nvPicPr>
          <p:cNvPr id="430" name="Google Shape;430;g127fad6409f_0_0"/>
          <p:cNvPicPr preferRelativeResize="0"/>
          <p:nvPr/>
        </p:nvPicPr>
        <p:blipFill>
          <a:blip r:embed="rId3">
            <a:alphaModFix/>
          </a:blip>
          <a:stretch>
            <a:fillRect/>
          </a:stretch>
        </p:blipFill>
        <p:spPr>
          <a:xfrm>
            <a:off x="1556950" y="1690825"/>
            <a:ext cx="3031925" cy="1819150"/>
          </a:xfrm>
          <a:prstGeom prst="rect">
            <a:avLst/>
          </a:prstGeom>
          <a:noFill/>
          <a:ln>
            <a:noFill/>
          </a:ln>
          <a:effectLst>
            <a:outerShdw blurRad="185738" dist="133350" dir="10020000" algn="bl" rotWithShape="0">
              <a:srgbClr val="000000">
                <a:alpha val="36000"/>
              </a:srgbClr>
            </a:outerShdw>
            <a:reflection endPos="30000" dist="38100" dir="5400000" fadeDir="5400012" sy="-100000" algn="bl" rotWithShape="0"/>
          </a:effectLst>
        </p:spPr>
      </p:pic>
      <p:pic>
        <p:nvPicPr>
          <p:cNvPr id="431" name="Google Shape;431;g127fad6409f_0_0"/>
          <p:cNvPicPr preferRelativeResize="0"/>
          <p:nvPr/>
        </p:nvPicPr>
        <p:blipFill>
          <a:blip r:embed="rId4">
            <a:alphaModFix/>
          </a:blip>
          <a:stretch>
            <a:fillRect/>
          </a:stretch>
        </p:blipFill>
        <p:spPr>
          <a:xfrm>
            <a:off x="1556949" y="4498375"/>
            <a:ext cx="3262351" cy="1897200"/>
          </a:xfrm>
          <a:prstGeom prst="rect">
            <a:avLst/>
          </a:prstGeom>
          <a:noFill/>
          <a:ln>
            <a:noFill/>
          </a:ln>
        </p:spPr>
      </p:pic>
      <p:pic>
        <p:nvPicPr>
          <p:cNvPr id="432" name="Google Shape;432;g127fad6409f_0_0"/>
          <p:cNvPicPr preferRelativeResize="0"/>
          <p:nvPr/>
        </p:nvPicPr>
        <p:blipFill>
          <a:blip r:embed="rId5">
            <a:alphaModFix/>
          </a:blip>
          <a:stretch>
            <a:fillRect/>
          </a:stretch>
        </p:blipFill>
        <p:spPr>
          <a:xfrm>
            <a:off x="6709550" y="4468775"/>
            <a:ext cx="3031926" cy="1956400"/>
          </a:xfrm>
          <a:prstGeom prst="rect">
            <a:avLst/>
          </a:prstGeom>
          <a:noFill/>
          <a:ln>
            <a:noFill/>
          </a:ln>
        </p:spPr>
      </p:pic>
      <p:pic>
        <p:nvPicPr>
          <p:cNvPr id="433" name="Google Shape;433;g127fad6409f_0_0"/>
          <p:cNvPicPr preferRelativeResize="0"/>
          <p:nvPr/>
        </p:nvPicPr>
        <p:blipFill>
          <a:blip r:embed="rId6">
            <a:alphaModFix/>
          </a:blip>
          <a:stretch>
            <a:fillRect/>
          </a:stretch>
        </p:blipFill>
        <p:spPr>
          <a:xfrm>
            <a:off x="6709550" y="1622975"/>
            <a:ext cx="3031925" cy="212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12763b31fc5_1_68"/>
          <p:cNvSpPr txBox="1">
            <a:spLocks noGrp="1"/>
          </p:cNvSpPr>
          <p:nvPr>
            <p:ph type="title"/>
          </p:nvPr>
        </p:nvSpPr>
        <p:spPr>
          <a:xfrm>
            <a:off x="1851500" y="1030300"/>
            <a:ext cx="8489100" cy="24843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t>DEMO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270afe0e12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OUR TEAM</a:t>
            </a:r>
            <a:endParaRPr/>
          </a:p>
        </p:txBody>
      </p:sp>
      <p:pic>
        <p:nvPicPr>
          <p:cNvPr id="291" name="Google Shape;291;g1270afe0e12_0_5"/>
          <p:cNvPicPr preferRelativeResize="0"/>
          <p:nvPr/>
        </p:nvPicPr>
        <p:blipFill>
          <a:blip r:embed="rId3">
            <a:alphaModFix/>
          </a:blip>
          <a:stretch>
            <a:fillRect/>
          </a:stretch>
        </p:blipFill>
        <p:spPr>
          <a:xfrm>
            <a:off x="6022675" y="1700400"/>
            <a:ext cx="1164050" cy="1485650"/>
          </a:xfrm>
          <a:prstGeom prst="rect">
            <a:avLst/>
          </a:prstGeom>
          <a:noFill/>
          <a:ln>
            <a:noFill/>
          </a:ln>
        </p:spPr>
      </p:pic>
      <p:sp>
        <p:nvSpPr>
          <p:cNvPr id="292" name="Google Shape;292;g1270afe0e12_0_5"/>
          <p:cNvSpPr txBox="1"/>
          <p:nvPr/>
        </p:nvSpPr>
        <p:spPr>
          <a:xfrm>
            <a:off x="5845863" y="3176475"/>
            <a:ext cx="1517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Gopikrishna</a:t>
            </a:r>
            <a:endParaRPr>
              <a:latin typeface="Nunito"/>
              <a:ea typeface="Nunito"/>
              <a:cs typeface="Nunito"/>
              <a:sym typeface="Nunito"/>
            </a:endParaRPr>
          </a:p>
        </p:txBody>
      </p:sp>
      <p:pic>
        <p:nvPicPr>
          <p:cNvPr id="293" name="Google Shape;293;g1270afe0e12_0_5"/>
          <p:cNvPicPr preferRelativeResize="0"/>
          <p:nvPr/>
        </p:nvPicPr>
        <p:blipFill>
          <a:blip r:embed="rId4">
            <a:alphaModFix/>
          </a:blip>
          <a:stretch>
            <a:fillRect/>
          </a:stretch>
        </p:blipFill>
        <p:spPr>
          <a:xfrm>
            <a:off x="4043250" y="1700400"/>
            <a:ext cx="1364825" cy="1485645"/>
          </a:xfrm>
          <a:prstGeom prst="rect">
            <a:avLst/>
          </a:prstGeom>
          <a:noFill/>
          <a:ln>
            <a:noFill/>
          </a:ln>
        </p:spPr>
      </p:pic>
      <p:sp>
        <p:nvSpPr>
          <p:cNvPr id="294" name="Google Shape;294;g1270afe0e12_0_5"/>
          <p:cNvSpPr txBox="1"/>
          <p:nvPr/>
        </p:nvSpPr>
        <p:spPr>
          <a:xfrm>
            <a:off x="3966813" y="3219250"/>
            <a:ext cx="1517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Avadhoot</a:t>
            </a:r>
            <a:endParaRPr>
              <a:latin typeface="Nunito"/>
              <a:ea typeface="Nunito"/>
              <a:cs typeface="Nunito"/>
              <a:sym typeface="Nunito"/>
            </a:endParaRPr>
          </a:p>
        </p:txBody>
      </p:sp>
      <p:sp>
        <p:nvSpPr>
          <p:cNvPr id="295" name="Google Shape;295;g1270afe0e12_0_5"/>
          <p:cNvSpPr txBox="1"/>
          <p:nvPr/>
        </p:nvSpPr>
        <p:spPr>
          <a:xfrm>
            <a:off x="152600" y="6237475"/>
            <a:ext cx="553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Nunito"/>
                <a:ea typeface="Nunito"/>
                <a:cs typeface="Nunito"/>
                <a:sym typeface="Nunito"/>
              </a:rPr>
              <a:t>Mentor: Jaley Dholakiya</a:t>
            </a:r>
            <a:endParaRPr b="1">
              <a:latin typeface="Nunito"/>
              <a:ea typeface="Nunito"/>
              <a:cs typeface="Nunito"/>
              <a:sym typeface="Nunito"/>
            </a:endParaRPr>
          </a:p>
        </p:txBody>
      </p:sp>
      <p:pic>
        <p:nvPicPr>
          <p:cNvPr id="296" name="Google Shape;296;g1270afe0e12_0_5"/>
          <p:cNvPicPr preferRelativeResize="0"/>
          <p:nvPr/>
        </p:nvPicPr>
        <p:blipFill rotWithShape="1">
          <a:blip r:embed="rId5">
            <a:alphaModFix/>
          </a:blip>
          <a:srcRect l="4462" t="4292" r="4462" b="8984"/>
          <a:stretch/>
        </p:blipFill>
        <p:spPr>
          <a:xfrm>
            <a:off x="2320225" y="1690825"/>
            <a:ext cx="1205215" cy="1485650"/>
          </a:xfrm>
          <a:prstGeom prst="rect">
            <a:avLst/>
          </a:prstGeom>
          <a:noFill/>
          <a:ln>
            <a:noFill/>
          </a:ln>
        </p:spPr>
      </p:pic>
      <p:sp>
        <p:nvSpPr>
          <p:cNvPr id="297" name="Google Shape;297;g1270afe0e12_0_5"/>
          <p:cNvSpPr txBox="1"/>
          <p:nvPr/>
        </p:nvSpPr>
        <p:spPr>
          <a:xfrm>
            <a:off x="2163975" y="3176475"/>
            <a:ext cx="1517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Arun</a:t>
            </a:r>
            <a:endParaRPr>
              <a:latin typeface="Nunito"/>
              <a:ea typeface="Nunito"/>
              <a:cs typeface="Nunito"/>
              <a:sym typeface="Nunito"/>
            </a:endParaRPr>
          </a:p>
        </p:txBody>
      </p:sp>
      <p:pic>
        <p:nvPicPr>
          <p:cNvPr id="298" name="Google Shape;298;g1270afe0e12_0_5"/>
          <p:cNvPicPr preferRelativeResize="0"/>
          <p:nvPr/>
        </p:nvPicPr>
        <p:blipFill rotWithShape="1">
          <a:blip r:embed="rId6">
            <a:alphaModFix/>
          </a:blip>
          <a:srcRect r="18877"/>
          <a:stretch/>
        </p:blipFill>
        <p:spPr>
          <a:xfrm>
            <a:off x="671138" y="4537800"/>
            <a:ext cx="1205215" cy="1485650"/>
          </a:xfrm>
          <a:prstGeom prst="rect">
            <a:avLst/>
          </a:prstGeom>
          <a:noFill/>
          <a:ln>
            <a:noFill/>
          </a:ln>
        </p:spPr>
      </p:pic>
      <p:pic>
        <p:nvPicPr>
          <p:cNvPr id="299" name="Google Shape;299;g1270afe0e12_0_5"/>
          <p:cNvPicPr preferRelativeResize="0"/>
          <p:nvPr/>
        </p:nvPicPr>
        <p:blipFill>
          <a:blip r:embed="rId7">
            <a:alphaModFix/>
          </a:blip>
          <a:stretch>
            <a:fillRect/>
          </a:stretch>
        </p:blipFill>
        <p:spPr>
          <a:xfrm>
            <a:off x="439000" y="1724025"/>
            <a:ext cx="1364701" cy="1364728"/>
          </a:xfrm>
          <a:prstGeom prst="rect">
            <a:avLst/>
          </a:prstGeom>
          <a:noFill/>
          <a:ln>
            <a:noFill/>
          </a:ln>
        </p:spPr>
      </p:pic>
      <p:sp>
        <p:nvSpPr>
          <p:cNvPr id="300" name="Google Shape;300;g1270afe0e12_0_5"/>
          <p:cNvSpPr txBox="1"/>
          <p:nvPr/>
        </p:nvSpPr>
        <p:spPr>
          <a:xfrm>
            <a:off x="524925" y="3143050"/>
            <a:ext cx="136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Mala</a:t>
            </a:r>
            <a:endParaRPr>
              <a:latin typeface="Nunito"/>
              <a:ea typeface="Nunito"/>
              <a:cs typeface="Nunito"/>
              <a:sym typeface="Nunito"/>
            </a:endParaRPr>
          </a:p>
        </p:txBody>
      </p:sp>
      <p:sp>
        <p:nvSpPr>
          <p:cNvPr id="301" name="Google Shape;301;g1270afe0e12_0_5"/>
          <p:cNvSpPr txBox="1"/>
          <p:nvPr/>
        </p:nvSpPr>
        <p:spPr>
          <a:xfrm>
            <a:off x="7666950" y="3219250"/>
            <a:ext cx="136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Deepti</a:t>
            </a:r>
            <a:endParaRPr>
              <a:latin typeface="Nunito"/>
              <a:ea typeface="Nunito"/>
              <a:cs typeface="Nunito"/>
              <a:sym typeface="Nunito"/>
            </a:endParaRPr>
          </a:p>
        </p:txBody>
      </p:sp>
      <p:sp>
        <p:nvSpPr>
          <p:cNvPr id="302" name="Google Shape;302;g1270afe0e12_0_5"/>
          <p:cNvSpPr txBox="1"/>
          <p:nvPr/>
        </p:nvSpPr>
        <p:spPr>
          <a:xfrm>
            <a:off x="9209413" y="3228900"/>
            <a:ext cx="1364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Nunito"/>
                <a:ea typeface="Nunito"/>
                <a:cs typeface="Nunito"/>
                <a:sym typeface="Nunito"/>
              </a:rPr>
              <a:t>Shalini</a:t>
            </a:r>
            <a:endParaRPr>
              <a:latin typeface="Nunito"/>
              <a:ea typeface="Nunito"/>
              <a:cs typeface="Nunito"/>
              <a:sym typeface="Nunito"/>
            </a:endParaRPr>
          </a:p>
        </p:txBody>
      </p:sp>
      <p:sp>
        <p:nvSpPr>
          <p:cNvPr id="303" name="Google Shape;303;g1270afe0e12_0_5"/>
          <p:cNvSpPr txBox="1"/>
          <p:nvPr/>
        </p:nvSpPr>
        <p:spPr>
          <a:xfrm>
            <a:off x="10751875" y="3228900"/>
            <a:ext cx="13647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   Arvinder</a:t>
            </a:r>
            <a:endParaRPr>
              <a:latin typeface="Nunito"/>
              <a:ea typeface="Nunito"/>
              <a:cs typeface="Nunito"/>
              <a:sym typeface="Nunito"/>
            </a:endParaRPr>
          </a:p>
        </p:txBody>
      </p:sp>
      <p:pic>
        <p:nvPicPr>
          <p:cNvPr id="304" name="Google Shape;304;g1270afe0e12_0_5"/>
          <p:cNvPicPr preferRelativeResize="0"/>
          <p:nvPr/>
        </p:nvPicPr>
        <p:blipFill>
          <a:blip r:embed="rId8">
            <a:alphaModFix/>
          </a:blip>
          <a:stretch>
            <a:fillRect/>
          </a:stretch>
        </p:blipFill>
        <p:spPr>
          <a:xfrm>
            <a:off x="9244775" y="1731900"/>
            <a:ext cx="1164050" cy="1455937"/>
          </a:xfrm>
          <a:prstGeom prst="rect">
            <a:avLst/>
          </a:prstGeom>
          <a:noFill/>
          <a:ln>
            <a:noFill/>
          </a:ln>
        </p:spPr>
      </p:pic>
      <p:pic>
        <p:nvPicPr>
          <p:cNvPr id="305" name="Google Shape;305;g1270afe0e12_0_5"/>
          <p:cNvPicPr preferRelativeResize="0"/>
          <p:nvPr/>
        </p:nvPicPr>
        <p:blipFill>
          <a:blip r:embed="rId9">
            <a:alphaModFix/>
          </a:blip>
          <a:stretch>
            <a:fillRect/>
          </a:stretch>
        </p:blipFill>
        <p:spPr>
          <a:xfrm>
            <a:off x="10574125" y="1717050"/>
            <a:ext cx="1517700" cy="1485625"/>
          </a:xfrm>
          <a:prstGeom prst="rect">
            <a:avLst/>
          </a:prstGeom>
          <a:noFill/>
          <a:ln>
            <a:noFill/>
          </a:ln>
        </p:spPr>
      </p:pic>
      <p:pic>
        <p:nvPicPr>
          <p:cNvPr id="306" name="Google Shape;306;g1270afe0e12_0_5"/>
          <p:cNvPicPr preferRelativeResize="0"/>
          <p:nvPr/>
        </p:nvPicPr>
        <p:blipFill>
          <a:blip r:embed="rId10">
            <a:alphaModFix/>
          </a:blip>
          <a:stretch>
            <a:fillRect/>
          </a:stretch>
        </p:blipFill>
        <p:spPr>
          <a:xfrm>
            <a:off x="7553012" y="1764722"/>
            <a:ext cx="1356838" cy="14117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12763b31fc5_1_8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Metrics/ Model Evaluation</a:t>
            </a:r>
            <a:endParaRPr/>
          </a:p>
        </p:txBody>
      </p:sp>
      <p:sp>
        <p:nvSpPr>
          <p:cNvPr id="444" name="Google Shape;444;g12763b31fc5_1_83"/>
          <p:cNvSpPr txBox="1">
            <a:spLocks noGrp="1"/>
          </p:cNvSpPr>
          <p:nvPr>
            <p:ph type="body" idx="1"/>
          </p:nvPr>
        </p:nvSpPr>
        <p:spPr>
          <a:xfrm>
            <a:off x="1051950" y="1690825"/>
            <a:ext cx="10088100" cy="4286700"/>
          </a:xfrm>
          <a:prstGeom prst="rect">
            <a:avLst/>
          </a:prstGeom>
        </p:spPr>
        <p:txBody>
          <a:bodyPr spcFirstLastPara="1" wrap="square" lIns="91425" tIns="45700" rIns="91425" bIns="45700" anchor="t" anchorCtr="0">
            <a:noAutofit/>
          </a:bodyPr>
          <a:lstStyle/>
          <a:p>
            <a:pPr marL="457200" marR="0" lvl="0" indent="-355600" algn="l" rtl="0">
              <a:lnSpc>
                <a:spcPct val="120000"/>
              </a:lnSpc>
              <a:spcBef>
                <a:spcPts val="0"/>
              </a:spcBef>
              <a:spcAft>
                <a:spcPts val="0"/>
              </a:spcAft>
              <a:buSzPts val="2000"/>
              <a:buChar char="●"/>
            </a:pPr>
            <a:r>
              <a:rPr lang="en-US" sz="2000"/>
              <a:t>Training &amp; Validation loss useful for tuning model hyperparameters</a:t>
            </a:r>
            <a:endParaRPr sz="2000"/>
          </a:p>
          <a:p>
            <a:pPr marL="914400" marR="0" lvl="1" indent="-355600" algn="l" rtl="0">
              <a:lnSpc>
                <a:spcPct val="120000"/>
              </a:lnSpc>
              <a:spcBef>
                <a:spcPts val="0"/>
              </a:spcBef>
              <a:spcAft>
                <a:spcPts val="0"/>
              </a:spcAft>
              <a:buSzPts val="2000"/>
              <a:buChar char="○"/>
            </a:pPr>
            <a:r>
              <a:rPr lang="en-US" sz="2000"/>
              <a:t>Starting values - Training loss- 24.89, Valid. loss - 25.77</a:t>
            </a:r>
            <a:endParaRPr sz="2000"/>
          </a:p>
          <a:p>
            <a:pPr marL="914400" marR="0" lvl="1" indent="-355600" algn="l" rtl="0">
              <a:lnSpc>
                <a:spcPct val="120000"/>
              </a:lnSpc>
              <a:spcBef>
                <a:spcPts val="0"/>
              </a:spcBef>
              <a:spcAft>
                <a:spcPts val="0"/>
              </a:spcAft>
              <a:buSzPts val="2000"/>
              <a:buChar char="○"/>
            </a:pPr>
            <a:r>
              <a:rPr lang="en-US" sz="2000"/>
              <a:t>Values at end of 50 epochs - training loss- 0.008, Valid. loss - 0.104</a:t>
            </a:r>
            <a:endParaRPr sz="2000"/>
          </a:p>
          <a:p>
            <a:pPr marL="457200" marR="0" lvl="0" indent="-355600" algn="l" rtl="0">
              <a:lnSpc>
                <a:spcPct val="120000"/>
              </a:lnSpc>
              <a:spcBef>
                <a:spcPts val="0"/>
              </a:spcBef>
              <a:spcAft>
                <a:spcPts val="0"/>
              </a:spcAft>
              <a:buSzPts val="2000"/>
              <a:buChar char="●"/>
            </a:pPr>
            <a:r>
              <a:rPr lang="en-US" sz="2000"/>
              <a:t>When the recommender is live, one can use </a:t>
            </a:r>
            <a:endParaRPr sz="2000"/>
          </a:p>
          <a:p>
            <a:pPr marL="914400" marR="0" lvl="1" indent="-355600" algn="l" rtl="0">
              <a:lnSpc>
                <a:spcPct val="120000"/>
              </a:lnSpc>
              <a:spcBef>
                <a:spcPts val="0"/>
              </a:spcBef>
              <a:spcAft>
                <a:spcPts val="0"/>
              </a:spcAft>
              <a:buSzPts val="2000"/>
              <a:buChar char="○"/>
            </a:pPr>
            <a:r>
              <a:rPr lang="en-US" sz="2000"/>
              <a:t>Clickthrough rate and conversion rate</a:t>
            </a:r>
            <a:endParaRPr sz="2000"/>
          </a:p>
          <a:p>
            <a:pPr marL="914400" marR="0" lvl="1" indent="-355600" algn="l" rtl="0">
              <a:lnSpc>
                <a:spcPct val="120000"/>
              </a:lnSpc>
              <a:spcBef>
                <a:spcPts val="0"/>
              </a:spcBef>
              <a:spcAft>
                <a:spcPts val="0"/>
              </a:spcAft>
              <a:buSzPts val="2000"/>
              <a:buChar char="○"/>
            </a:pPr>
            <a:r>
              <a:rPr lang="en-US" sz="2000"/>
              <a:t>Improvement in AOV</a:t>
            </a:r>
            <a:endParaRPr sz="2000"/>
          </a:p>
          <a:p>
            <a:pPr marL="457200" marR="0" lvl="0" indent="-355600" algn="l" rtl="0">
              <a:lnSpc>
                <a:spcPct val="120000"/>
              </a:lnSpc>
              <a:spcBef>
                <a:spcPts val="0"/>
              </a:spcBef>
              <a:spcAft>
                <a:spcPts val="0"/>
              </a:spcAft>
              <a:buSzPts val="2000"/>
              <a:buChar char="●"/>
            </a:pPr>
            <a:r>
              <a:rPr lang="en-US" sz="2000"/>
              <a:t>No simple Mean Absolute Percentage Error (MAPE) or Confusion matrix like measures available</a:t>
            </a:r>
            <a:endParaRPr sz="2000"/>
          </a:p>
          <a:p>
            <a:pPr marL="457200" marR="0" lvl="0" indent="-355600" algn="l" rtl="0">
              <a:lnSpc>
                <a:spcPct val="120000"/>
              </a:lnSpc>
              <a:spcBef>
                <a:spcPts val="0"/>
              </a:spcBef>
              <a:spcAft>
                <a:spcPts val="0"/>
              </a:spcAft>
              <a:buSzPts val="2000"/>
              <a:buChar char="●"/>
            </a:pPr>
            <a:r>
              <a:rPr lang="en-US" sz="2000"/>
              <a:t>Visual Compatibility is what we could do!</a:t>
            </a:r>
            <a:endParaRPr sz="2000"/>
          </a:p>
          <a:p>
            <a:pPr marL="0" marR="0" lvl="0" indent="0" algn="l" rtl="0">
              <a:lnSpc>
                <a:spcPct val="120000"/>
              </a:lnSpc>
              <a:spcBef>
                <a:spcPts val="0"/>
              </a:spcBef>
              <a:spcAft>
                <a:spcPts val="0"/>
              </a:spcAft>
              <a:buNone/>
            </a:pPr>
            <a:endParaRPr sz="2000"/>
          </a:p>
          <a:p>
            <a:pPr marL="0" marR="0" lvl="0" indent="0" algn="l" rtl="0">
              <a:lnSpc>
                <a:spcPct val="120000"/>
              </a:lnSpc>
              <a:spcBef>
                <a:spcPts val="0"/>
              </a:spcBef>
              <a:spcAft>
                <a:spcPts val="0"/>
              </a:spcAft>
              <a:buNone/>
            </a:pPr>
            <a:endParaRPr sz="2000"/>
          </a:p>
          <a:p>
            <a:pPr marL="0" marR="0" lvl="0" indent="0" algn="l" rtl="0">
              <a:lnSpc>
                <a:spcPct val="120000"/>
              </a:lnSpc>
              <a:spcBef>
                <a:spcPts val="0"/>
              </a:spcBef>
              <a:spcAft>
                <a:spcPts val="0"/>
              </a:spcAft>
              <a:buNone/>
            </a:pPr>
            <a:endParaRPr sz="2000"/>
          </a:p>
          <a:p>
            <a:pPr marL="0" marR="0" lvl="0" indent="0" algn="l" rtl="0">
              <a:lnSpc>
                <a:spcPct val="120000"/>
              </a:lnSpc>
              <a:spcBef>
                <a:spcPts val="0"/>
              </a:spcBef>
              <a:spcAft>
                <a:spcPts val="0"/>
              </a:spcAft>
              <a:buNone/>
            </a:pP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22b6e60392_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Limitations</a:t>
            </a:r>
            <a:endParaRPr/>
          </a:p>
        </p:txBody>
      </p:sp>
      <p:sp>
        <p:nvSpPr>
          <p:cNvPr id="450" name="Google Shape;450;g122b6e60392_0_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lnSpc>
                <a:spcPct val="200000"/>
              </a:lnSpc>
              <a:spcBef>
                <a:spcPts val="1000"/>
              </a:spcBef>
              <a:spcAft>
                <a:spcPts val="0"/>
              </a:spcAft>
              <a:buSzPts val="1800"/>
              <a:buChar char="●"/>
            </a:pPr>
            <a:r>
              <a:rPr lang="en-US"/>
              <a:t>The first severe limitations in producing high performance algorithms in the fashion domain is the lack of availability of a properly structured, publicly available dataset that could be used as a proxy for performances in a a real use case scenario.</a:t>
            </a:r>
            <a:endParaRPr/>
          </a:p>
          <a:p>
            <a:pPr marL="457200" lvl="0" indent="-342900" algn="l" rtl="0">
              <a:lnSpc>
                <a:spcPct val="200000"/>
              </a:lnSpc>
              <a:spcBef>
                <a:spcPts val="0"/>
              </a:spcBef>
              <a:spcAft>
                <a:spcPts val="0"/>
              </a:spcAft>
              <a:buSzPts val="1800"/>
              <a:buChar char="●"/>
            </a:pPr>
            <a:r>
              <a:rPr lang="en-US"/>
              <a:t> Sparsity of the datasets in the fashion domain is way larger than sparsity in other domains.</a:t>
            </a:r>
            <a:endParaRPr/>
          </a:p>
          <a:p>
            <a:pPr marL="457200" lvl="0" indent="-342900" algn="l" rtl="0">
              <a:lnSpc>
                <a:spcPct val="200000"/>
              </a:lnSpc>
              <a:spcBef>
                <a:spcPts val="0"/>
              </a:spcBef>
              <a:spcAft>
                <a:spcPts val="0"/>
              </a:spcAft>
              <a:buSzPts val="1800"/>
              <a:buChar char="●"/>
            </a:pPr>
            <a:r>
              <a:rPr lang="en-US"/>
              <a:t>The set of features that have been used in order to feed the model and learn style compatibility are, for the moment, taken directly from previous works in the domain, but there is no formal or empirical guarantee that those are the most relevant features to be considered.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g126b1136779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Future Directions</a:t>
            </a:r>
            <a:endParaRPr/>
          </a:p>
        </p:txBody>
      </p:sp>
      <p:sp>
        <p:nvSpPr>
          <p:cNvPr id="456" name="Google Shape;456;g126b1136779_0_15"/>
          <p:cNvSpPr txBox="1">
            <a:spLocks noGrp="1"/>
          </p:cNvSpPr>
          <p:nvPr>
            <p:ph type="body" idx="1"/>
          </p:nvPr>
        </p:nvSpPr>
        <p:spPr>
          <a:xfrm>
            <a:off x="838200" y="1593275"/>
            <a:ext cx="10515600" cy="4918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Things we could not do, or could improve solution</a:t>
            </a:r>
            <a:endParaRPr/>
          </a:p>
          <a:p>
            <a:pPr marL="457200" lvl="0" indent="-342900" algn="l" rtl="0">
              <a:lnSpc>
                <a:spcPct val="115000"/>
              </a:lnSpc>
              <a:spcBef>
                <a:spcPts val="1600"/>
              </a:spcBef>
              <a:spcAft>
                <a:spcPts val="0"/>
              </a:spcAft>
              <a:buSzPts val="1800"/>
              <a:buChar char="●"/>
            </a:pPr>
            <a:r>
              <a:rPr lang="en-US"/>
              <a:t>A lot remains be done for research about Recommender Systems in the Fashion domain, both in the process of addressing the limitations highlighted in previous section and trying to advance performances in tasks that are better correlated with actual use case scenarios</a:t>
            </a:r>
            <a:endParaRPr/>
          </a:p>
          <a:p>
            <a:pPr marL="457200" lvl="0" indent="-342900" algn="l" rtl="0">
              <a:lnSpc>
                <a:spcPct val="115000"/>
              </a:lnSpc>
              <a:spcBef>
                <a:spcPts val="0"/>
              </a:spcBef>
              <a:spcAft>
                <a:spcPts val="0"/>
              </a:spcAft>
              <a:buSzPts val="1800"/>
              <a:buChar char="●"/>
            </a:pPr>
            <a:r>
              <a:rPr lang="en-US"/>
              <a:t>Investigation of the features importance and impact on the process of outfit composition, the explanation of what clothing features are more correlated in a fashionable outfit, the exploration of different type of visual inputs, such as full-body images, through techniques of visual object segmentation</a:t>
            </a:r>
            <a:endParaRPr/>
          </a:p>
          <a:p>
            <a:pPr marL="457200" lvl="0" indent="-342900" algn="l" rtl="0">
              <a:lnSpc>
                <a:spcPct val="115000"/>
              </a:lnSpc>
              <a:spcBef>
                <a:spcPts val="0"/>
              </a:spcBef>
              <a:spcAft>
                <a:spcPts val="0"/>
              </a:spcAft>
              <a:buSzPts val="1800"/>
              <a:buChar char="●"/>
            </a:pPr>
            <a:r>
              <a:rPr lang="en-US"/>
              <a:t>From a more recommender-related side, it would be relevant to join the information about outfit compatibility and completion and those related to users profiles and histories in typical e-commerce setting, and try to create models able to recommend items using the probability of completing an outfit given the his user’s past purchases </a:t>
            </a:r>
            <a:endParaRPr/>
          </a:p>
          <a:p>
            <a:pPr marL="457200" marR="0" lvl="0" indent="-342900" algn="l" rtl="0">
              <a:lnSpc>
                <a:spcPct val="115000"/>
              </a:lnSpc>
              <a:spcBef>
                <a:spcPts val="0"/>
              </a:spcBef>
              <a:spcAft>
                <a:spcPts val="0"/>
              </a:spcAft>
              <a:buSzPts val="1800"/>
              <a:buChar char="●"/>
            </a:pPr>
            <a:r>
              <a:rPr lang="en-US"/>
              <a:t>Extract implicit negative ratings through the analysis of returned item.</a:t>
            </a:r>
            <a:endParaRPr/>
          </a:p>
          <a:p>
            <a:pPr marL="457200" marR="0" lvl="0" indent="-342900" algn="l" rtl="0">
              <a:lnSpc>
                <a:spcPct val="115000"/>
              </a:lnSpc>
              <a:spcBef>
                <a:spcPts val="0"/>
              </a:spcBef>
              <a:spcAft>
                <a:spcPts val="0"/>
              </a:spcAft>
              <a:buSzPts val="1800"/>
              <a:buChar char="●"/>
            </a:pPr>
            <a:r>
              <a:rPr lang="en-US"/>
              <a:t>How to integrate community with recommendations</a:t>
            </a:r>
            <a:endParaRPr/>
          </a:p>
          <a:p>
            <a:pPr marL="457200" marR="0" lvl="0" indent="-342900" algn="l" rtl="0">
              <a:lnSpc>
                <a:spcPct val="115000"/>
              </a:lnSpc>
              <a:spcBef>
                <a:spcPts val="0"/>
              </a:spcBef>
              <a:spcAft>
                <a:spcPts val="0"/>
              </a:spcAft>
              <a:buSzPts val="1800"/>
              <a:buChar char="●"/>
            </a:pPr>
            <a:r>
              <a:rPr lang="en-US"/>
              <a:t>Recommender systems will be used in the future to predict demand for products, enabling earlier communication back the supply chain.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2763b31fc5_1_73"/>
          <p:cNvSpPr txBox="1">
            <a:spLocks noGrp="1"/>
          </p:cNvSpPr>
          <p:nvPr>
            <p:ph type="ctrTitle"/>
          </p:nvPr>
        </p:nvSpPr>
        <p:spPr>
          <a:xfrm>
            <a:off x="1098667" y="2151750"/>
            <a:ext cx="5673900" cy="24972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Thanks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270afe0e12_0_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Recommendation systems proxy for social process  </a:t>
            </a:r>
            <a:endParaRPr/>
          </a:p>
        </p:txBody>
      </p:sp>
      <p:sp>
        <p:nvSpPr>
          <p:cNvPr id="467" name="Google Shape;467;g1270afe0e12_0_15"/>
          <p:cNvSpPr txBox="1">
            <a:spLocks noGrp="1"/>
          </p:cNvSpPr>
          <p:nvPr>
            <p:ph type="body" idx="1"/>
          </p:nvPr>
        </p:nvSpPr>
        <p:spPr>
          <a:xfrm>
            <a:off x="109800" y="1848050"/>
            <a:ext cx="6714600" cy="47745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eCommerce systems deploy recommendation systems to suggest items based on</a:t>
            </a:r>
            <a:endParaRPr/>
          </a:p>
          <a:p>
            <a:pPr marL="457200" lvl="0" indent="-327424" algn="l" rtl="0">
              <a:lnSpc>
                <a:spcPct val="150000"/>
              </a:lnSpc>
              <a:spcBef>
                <a:spcPts val="1600"/>
              </a:spcBef>
              <a:spcAft>
                <a:spcPts val="0"/>
              </a:spcAft>
              <a:buSzPct val="105240"/>
              <a:buChar char="●"/>
            </a:pPr>
            <a:r>
              <a:rPr lang="en-US" sz="1908"/>
              <a:t>Content based systems: based on items viewed/ bought</a:t>
            </a:r>
            <a:endParaRPr sz="1908"/>
          </a:p>
          <a:p>
            <a:pPr marL="914400" lvl="1" indent="-327424" algn="l" rtl="0">
              <a:lnSpc>
                <a:spcPct val="150000"/>
              </a:lnSpc>
              <a:spcBef>
                <a:spcPts val="0"/>
              </a:spcBef>
              <a:spcAft>
                <a:spcPts val="0"/>
              </a:spcAft>
              <a:buSzPct val="117563"/>
              <a:buChar char="○"/>
            </a:pPr>
            <a:r>
              <a:rPr lang="en-US" sz="1708"/>
              <a:t>Similar items: Similarity between the source items and the catalogue</a:t>
            </a:r>
            <a:endParaRPr sz="1708"/>
          </a:p>
          <a:p>
            <a:pPr marL="914400" lvl="1" indent="-327424" algn="l" rtl="0">
              <a:lnSpc>
                <a:spcPct val="150000"/>
              </a:lnSpc>
              <a:spcBef>
                <a:spcPts val="0"/>
              </a:spcBef>
              <a:spcAft>
                <a:spcPts val="0"/>
              </a:spcAft>
              <a:buSzPct val="117563"/>
              <a:buChar char="○"/>
            </a:pPr>
            <a:r>
              <a:rPr lang="en-US" sz="1708"/>
              <a:t>Complimentary items: Dissimilar than source, but typically bought together (companion items) like phone and case</a:t>
            </a:r>
            <a:endParaRPr sz="1708"/>
          </a:p>
          <a:p>
            <a:pPr marL="457200" lvl="0" indent="-327424" algn="l" rtl="0">
              <a:lnSpc>
                <a:spcPct val="150000"/>
              </a:lnSpc>
              <a:spcBef>
                <a:spcPts val="0"/>
              </a:spcBef>
              <a:spcAft>
                <a:spcPts val="0"/>
              </a:spcAft>
              <a:buSzPct val="105240"/>
              <a:buChar char="●"/>
            </a:pPr>
            <a:r>
              <a:rPr lang="en-US" sz="1908"/>
              <a:t>Collaborative filtering systems: suggests items preferred by ‘similar’ people</a:t>
            </a:r>
            <a:endParaRPr sz="1908"/>
          </a:p>
          <a:p>
            <a:pPr marL="914400" lvl="1" indent="-327424" algn="l" rtl="0">
              <a:lnSpc>
                <a:spcPct val="150000"/>
              </a:lnSpc>
              <a:spcBef>
                <a:spcPts val="0"/>
              </a:spcBef>
              <a:spcAft>
                <a:spcPts val="0"/>
              </a:spcAft>
              <a:buSzPct val="117563"/>
              <a:buChar char="○"/>
            </a:pPr>
            <a:r>
              <a:rPr lang="en-US" sz="1708"/>
              <a:t>Bought this, bought that: based on final purchase </a:t>
            </a:r>
            <a:endParaRPr sz="1708"/>
          </a:p>
          <a:p>
            <a:pPr marL="914400" lvl="1" indent="-327424" algn="l" rtl="0">
              <a:lnSpc>
                <a:spcPct val="150000"/>
              </a:lnSpc>
              <a:spcBef>
                <a:spcPts val="0"/>
              </a:spcBef>
              <a:spcAft>
                <a:spcPts val="0"/>
              </a:spcAft>
              <a:buSzPct val="117563"/>
              <a:buChar char="○"/>
            </a:pPr>
            <a:r>
              <a:rPr lang="en-US" sz="1708"/>
              <a:t>Viewed this, bought that: based on viewing patterns</a:t>
            </a:r>
            <a:endParaRPr sz="1708"/>
          </a:p>
          <a:p>
            <a:pPr marL="914400" lvl="1" indent="-327424" algn="l" rtl="0">
              <a:lnSpc>
                <a:spcPct val="150000"/>
              </a:lnSpc>
              <a:spcBef>
                <a:spcPts val="0"/>
              </a:spcBef>
              <a:spcAft>
                <a:spcPts val="0"/>
              </a:spcAft>
              <a:buSzPct val="117563"/>
              <a:buChar char="○"/>
            </a:pPr>
            <a:r>
              <a:rPr lang="en-US" sz="1708"/>
              <a:t>Popularity based systems: Principle of popularity and anything trending, Check items which are most popular (by sale, views etc) </a:t>
            </a:r>
            <a:endParaRPr sz="1708"/>
          </a:p>
          <a:p>
            <a:pPr marL="457200" lvl="0" indent="-312660" algn="l" rtl="0">
              <a:lnSpc>
                <a:spcPct val="150000"/>
              </a:lnSpc>
              <a:spcBef>
                <a:spcPts val="0"/>
              </a:spcBef>
              <a:spcAft>
                <a:spcPts val="0"/>
              </a:spcAft>
              <a:buSzPct val="100000"/>
              <a:buChar char="●"/>
            </a:pPr>
            <a:r>
              <a:rPr lang="en-US" sz="1708"/>
              <a:t>Personalized: Dynamically based on customers overall purchase history </a:t>
            </a:r>
            <a:endParaRPr sz="1708"/>
          </a:p>
          <a:p>
            <a:pPr marL="0" lvl="0" indent="0" algn="l" rtl="0">
              <a:lnSpc>
                <a:spcPct val="150000"/>
              </a:lnSpc>
              <a:spcBef>
                <a:spcPts val="1600"/>
              </a:spcBef>
              <a:spcAft>
                <a:spcPts val="1600"/>
              </a:spcAft>
              <a:buNone/>
            </a:pPr>
            <a:r>
              <a:rPr lang="en-US" sz="1708"/>
              <a:t>Tests have measured a lift of upto 12.5% increase in conversion with content based recommendations and upto 35% increase in conversion with collaborative filtering based recommendations. </a:t>
            </a:r>
            <a:endParaRPr>
              <a:solidFill>
                <a:srgbClr val="2B2B2B"/>
              </a:solidFill>
            </a:endParaRPr>
          </a:p>
        </p:txBody>
      </p:sp>
      <p:pic>
        <p:nvPicPr>
          <p:cNvPr id="468" name="Google Shape;468;g1270afe0e12_0_15"/>
          <p:cNvPicPr preferRelativeResize="0"/>
          <p:nvPr/>
        </p:nvPicPr>
        <p:blipFill>
          <a:blip r:embed="rId3">
            <a:alphaModFix/>
          </a:blip>
          <a:stretch>
            <a:fillRect/>
          </a:stretch>
        </p:blipFill>
        <p:spPr>
          <a:xfrm>
            <a:off x="6566650" y="1220525"/>
            <a:ext cx="5434850" cy="2895750"/>
          </a:xfrm>
          <a:prstGeom prst="rect">
            <a:avLst/>
          </a:prstGeom>
          <a:noFill/>
          <a:ln>
            <a:noFill/>
          </a:ln>
        </p:spPr>
      </p:pic>
      <p:pic>
        <p:nvPicPr>
          <p:cNvPr id="469" name="Google Shape;469;g1270afe0e12_0_15"/>
          <p:cNvPicPr preferRelativeResize="0"/>
          <p:nvPr/>
        </p:nvPicPr>
        <p:blipFill>
          <a:blip r:embed="rId4">
            <a:alphaModFix/>
          </a:blip>
          <a:stretch>
            <a:fillRect/>
          </a:stretch>
        </p:blipFill>
        <p:spPr>
          <a:xfrm>
            <a:off x="6779550" y="4268675"/>
            <a:ext cx="5221950" cy="2436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1b926bbadd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Agenda </a:t>
            </a:r>
            <a:endParaRPr/>
          </a:p>
        </p:txBody>
      </p:sp>
      <p:sp>
        <p:nvSpPr>
          <p:cNvPr id="312" name="Google Shape;312;g11b926bbadd_1_0"/>
          <p:cNvSpPr txBox="1">
            <a:spLocks noGrp="1"/>
          </p:cNvSpPr>
          <p:nvPr>
            <p:ph type="body" idx="1"/>
          </p:nvPr>
        </p:nvSpPr>
        <p:spPr>
          <a:xfrm>
            <a:off x="838200" y="1825625"/>
            <a:ext cx="6323400" cy="4351200"/>
          </a:xfrm>
          <a:prstGeom prst="rect">
            <a:avLst/>
          </a:prstGeom>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200"/>
              <a:t>Fashion Industry Outlook</a:t>
            </a:r>
            <a:endParaRPr sz="2200"/>
          </a:p>
          <a:p>
            <a:pPr marL="457200" lvl="0" indent="-374650" algn="l" rtl="0">
              <a:spcBef>
                <a:spcPts val="0"/>
              </a:spcBef>
              <a:spcAft>
                <a:spcPts val="0"/>
              </a:spcAft>
              <a:buSzPts val="2300"/>
              <a:buChar char="●"/>
            </a:pPr>
            <a:r>
              <a:rPr lang="en-US" sz="2200"/>
              <a:t>Why worry about Shopping experience?</a:t>
            </a:r>
            <a:endParaRPr sz="2200"/>
          </a:p>
          <a:p>
            <a:pPr marL="457200" lvl="0" indent="-374650" algn="l" rtl="0">
              <a:spcBef>
                <a:spcPts val="0"/>
              </a:spcBef>
              <a:spcAft>
                <a:spcPts val="0"/>
              </a:spcAft>
              <a:buSzPts val="2300"/>
              <a:buChar char="●"/>
            </a:pPr>
            <a:r>
              <a:rPr lang="en-US" sz="2200"/>
              <a:t>Role of Recommender systems</a:t>
            </a:r>
            <a:endParaRPr sz="2200"/>
          </a:p>
          <a:p>
            <a:pPr marL="457200" lvl="0" indent="-368300" algn="l" rtl="0">
              <a:spcBef>
                <a:spcPts val="0"/>
              </a:spcBef>
              <a:spcAft>
                <a:spcPts val="0"/>
              </a:spcAft>
              <a:buSzPts val="2200"/>
              <a:buChar char="●"/>
            </a:pPr>
            <a:r>
              <a:rPr lang="en-US" sz="2200"/>
              <a:t>Why compatibility based recommender?</a:t>
            </a:r>
            <a:endParaRPr sz="2200"/>
          </a:p>
          <a:p>
            <a:pPr marL="457200" lvl="0" indent="0" algn="l" rtl="0">
              <a:spcBef>
                <a:spcPts val="1600"/>
              </a:spcBef>
              <a:spcAft>
                <a:spcPts val="0"/>
              </a:spcAft>
              <a:buNone/>
            </a:pPr>
            <a:endParaRPr sz="2200"/>
          </a:p>
          <a:p>
            <a:pPr marL="457200" lvl="0" indent="-368300" algn="l" rtl="0">
              <a:spcBef>
                <a:spcPts val="1600"/>
              </a:spcBef>
              <a:spcAft>
                <a:spcPts val="0"/>
              </a:spcAft>
              <a:buSzPts val="2200"/>
              <a:buChar char="●"/>
            </a:pPr>
            <a:r>
              <a:rPr lang="en-US" sz="2200"/>
              <a:t>Model thought</a:t>
            </a:r>
            <a:endParaRPr sz="2200"/>
          </a:p>
          <a:p>
            <a:pPr marL="457200" lvl="0" indent="-368300" algn="l" rtl="0">
              <a:spcBef>
                <a:spcPts val="0"/>
              </a:spcBef>
              <a:spcAft>
                <a:spcPts val="0"/>
              </a:spcAft>
              <a:buSzPts val="2200"/>
              <a:buChar char="●"/>
            </a:pPr>
            <a:r>
              <a:rPr lang="en-US" sz="2200"/>
              <a:t>Bi-LSTM and visual semantic embedding based model</a:t>
            </a:r>
            <a:endParaRPr sz="2200"/>
          </a:p>
          <a:p>
            <a:pPr marL="457200" lvl="0" indent="-368300" algn="l" rtl="0">
              <a:spcBef>
                <a:spcPts val="0"/>
              </a:spcBef>
              <a:spcAft>
                <a:spcPts val="0"/>
              </a:spcAft>
              <a:buSzPts val="2200"/>
              <a:buChar char="●"/>
            </a:pPr>
            <a:r>
              <a:rPr lang="en-US" sz="2200"/>
              <a:t>Implementation details</a:t>
            </a:r>
            <a:endParaRPr sz="2200"/>
          </a:p>
          <a:p>
            <a:pPr marL="457200" lvl="0" indent="-368300" algn="l" rtl="0">
              <a:spcBef>
                <a:spcPts val="0"/>
              </a:spcBef>
              <a:spcAft>
                <a:spcPts val="0"/>
              </a:spcAft>
              <a:buSzPts val="2200"/>
              <a:buChar char="●"/>
            </a:pPr>
            <a:r>
              <a:rPr lang="en-US" sz="2200"/>
              <a:t>Validation thought</a:t>
            </a:r>
            <a:endParaRPr sz="2200"/>
          </a:p>
          <a:p>
            <a:pPr marL="457200" lvl="0" indent="-368300" algn="l" rtl="0">
              <a:spcBef>
                <a:spcPts val="0"/>
              </a:spcBef>
              <a:spcAft>
                <a:spcPts val="0"/>
              </a:spcAft>
              <a:buSzPts val="2200"/>
              <a:buChar char="●"/>
            </a:pPr>
            <a:r>
              <a:rPr lang="en-US" sz="2200"/>
              <a:t>Limitations and Future directions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
          <p:cNvSpPr txBox="1">
            <a:spLocks noGrp="1"/>
          </p:cNvSpPr>
          <p:nvPr>
            <p:ph type="title"/>
          </p:nvPr>
        </p:nvSpPr>
        <p:spPr>
          <a:xfrm>
            <a:off x="838200" y="3882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Fashion Industry Outlook</a:t>
            </a:r>
            <a:endParaRPr/>
          </a:p>
        </p:txBody>
      </p:sp>
      <p:sp>
        <p:nvSpPr>
          <p:cNvPr id="318" name="Google Shape;318;p2"/>
          <p:cNvSpPr txBox="1">
            <a:spLocks noGrp="1"/>
          </p:cNvSpPr>
          <p:nvPr>
            <p:ph type="body" idx="1"/>
          </p:nvPr>
        </p:nvSpPr>
        <p:spPr>
          <a:xfrm>
            <a:off x="343900" y="1517250"/>
            <a:ext cx="6664200" cy="4996800"/>
          </a:xfrm>
          <a:prstGeom prst="rect">
            <a:avLst/>
          </a:prstGeom>
          <a:noFill/>
          <a:ln>
            <a:noFill/>
          </a:ln>
        </p:spPr>
        <p:txBody>
          <a:bodyPr spcFirstLastPara="1" wrap="square" lIns="91425" tIns="45700" rIns="91425" bIns="45700" anchor="t" anchorCtr="0">
            <a:noAutofit/>
          </a:bodyPr>
          <a:lstStyle/>
          <a:p>
            <a:pPr marL="457200" lvl="0" indent="-355600" algn="l" rtl="0">
              <a:lnSpc>
                <a:spcPct val="130000"/>
              </a:lnSpc>
              <a:spcBef>
                <a:spcPts val="0"/>
              </a:spcBef>
              <a:spcAft>
                <a:spcPts val="0"/>
              </a:spcAft>
              <a:buSzPts val="2000"/>
              <a:buChar char="●"/>
            </a:pPr>
            <a:r>
              <a:rPr lang="en-US" sz="2000"/>
              <a:t>Industry size:  $3T worldwide  and 2% of GDP worldwide</a:t>
            </a:r>
            <a:endParaRPr sz="2000"/>
          </a:p>
          <a:p>
            <a:pPr marL="457200" lvl="0" indent="-355600" algn="l" rtl="0">
              <a:lnSpc>
                <a:spcPct val="130000"/>
              </a:lnSpc>
              <a:spcBef>
                <a:spcPts val="0"/>
              </a:spcBef>
              <a:spcAft>
                <a:spcPts val="0"/>
              </a:spcAft>
              <a:buSzPts val="2000"/>
              <a:buChar char="●"/>
            </a:pPr>
            <a:r>
              <a:rPr lang="en-US" sz="2000"/>
              <a:t>eCommerce Fashion: $728B in 2021</a:t>
            </a:r>
            <a:endParaRPr sz="2000"/>
          </a:p>
          <a:p>
            <a:pPr marL="914400" lvl="1" indent="-355600" algn="l" rtl="0">
              <a:lnSpc>
                <a:spcPct val="130000"/>
              </a:lnSpc>
              <a:spcBef>
                <a:spcPts val="0"/>
              </a:spcBef>
              <a:spcAft>
                <a:spcPts val="0"/>
              </a:spcAft>
              <a:buSzPts val="2000"/>
              <a:buChar char="○"/>
            </a:pPr>
            <a:r>
              <a:rPr lang="en-US" sz="2000"/>
              <a:t>Expected size: $1T by 2024</a:t>
            </a:r>
            <a:endParaRPr sz="2000"/>
          </a:p>
          <a:p>
            <a:pPr marL="914400" lvl="1" indent="-355600" algn="l" rtl="0">
              <a:lnSpc>
                <a:spcPct val="130000"/>
              </a:lnSpc>
              <a:spcBef>
                <a:spcPts val="0"/>
              </a:spcBef>
              <a:spcAft>
                <a:spcPts val="0"/>
              </a:spcAft>
              <a:buSzPts val="2000"/>
              <a:buChar char="○"/>
            </a:pPr>
            <a:r>
              <a:rPr lang="en-US" sz="2000"/>
              <a:t>Over 60% penetration by 2024</a:t>
            </a:r>
            <a:endParaRPr sz="2000"/>
          </a:p>
          <a:p>
            <a:pPr marL="457200" lvl="0" indent="-355600" algn="l" rtl="0">
              <a:lnSpc>
                <a:spcPct val="130000"/>
              </a:lnSpc>
              <a:spcBef>
                <a:spcPts val="0"/>
              </a:spcBef>
              <a:spcAft>
                <a:spcPts val="0"/>
              </a:spcAft>
              <a:buSzPts val="2000"/>
              <a:buChar char="●"/>
            </a:pPr>
            <a:r>
              <a:rPr lang="en-US" sz="2000"/>
              <a:t>Fastest growing segments: Apparel (growth rate: 17.4%), followed by Footwear, and Accessories</a:t>
            </a:r>
            <a:endParaRPr sz="2000"/>
          </a:p>
          <a:p>
            <a:pPr marL="457200" lvl="0" indent="-355600" algn="l" rtl="0">
              <a:lnSpc>
                <a:spcPct val="130000"/>
              </a:lnSpc>
              <a:spcBef>
                <a:spcPts val="0"/>
              </a:spcBef>
              <a:spcAft>
                <a:spcPts val="0"/>
              </a:spcAft>
              <a:buSzPts val="2000"/>
              <a:buChar char="●"/>
            </a:pPr>
            <a:r>
              <a:rPr lang="en-US" sz="2000"/>
              <a:t>Challenge for Ecommerce platforms is to improve revenue, contain losses</a:t>
            </a:r>
            <a:endParaRPr sz="2000"/>
          </a:p>
          <a:p>
            <a:pPr marL="1371600" lvl="0" indent="-355600" algn="l" rtl="0">
              <a:lnSpc>
                <a:spcPct val="130000"/>
              </a:lnSpc>
              <a:spcBef>
                <a:spcPts val="0"/>
              </a:spcBef>
              <a:spcAft>
                <a:spcPts val="0"/>
              </a:spcAft>
              <a:buSzPts val="2000"/>
              <a:buChar char="●"/>
            </a:pPr>
            <a:r>
              <a:rPr lang="en-US" sz="2000"/>
              <a:t>Improve customer experience</a:t>
            </a:r>
            <a:endParaRPr sz="2000"/>
          </a:p>
          <a:p>
            <a:pPr marL="1371600" lvl="0" indent="-355600" algn="l" rtl="0">
              <a:lnSpc>
                <a:spcPct val="130000"/>
              </a:lnSpc>
              <a:spcBef>
                <a:spcPts val="0"/>
              </a:spcBef>
              <a:spcAft>
                <a:spcPts val="0"/>
              </a:spcAft>
              <a:buSzPts val="2000"/>
              <a:buChar char="●"/>
            </a:pPr>
            <a:r>
              <a:rPr lang="en-US" sz="2000"/>
              <a:t>Improve Average Order Value - move beyond playing on lowest price proposition </a:t>
            </a:r>
            <a:endParaRPr sz="2000"/>
          </a:p>
          <a:p>
            <a:pPr marL="457200" lvl="0" indent="0" algn="l" rtl="0">
              <a:lnSpc>
                <a:spcPct val="90000"/>
              </a:lnSpc>
              <a:spcBef>
                <a:spcPts val="1600"/>
              </a:spcBef>
              <a:spcAft>
                <a:spcPts val="0"/>
              </a:spcAft>
              <a:buNone/>
            </a:pPr>
            <a:r>
              <a:rPr lang="en-US" sz="2000"/>
              <a:t>					</a:t>
            </a:r>
            <a:endParaRPr sz="2000"/>
          </a:p>
          <a:p>
            <a:pPr marL="457200" lvl="0" indent="0" algn="l" rtl="0">
              <a:lnSpc>
                <a:spcPct val="90000"/>
              </a:lnSpc>
              <a:spcBef>
                <a:spcPts val="1600"/>
              </a:spcBef>
              <a:spcAft>
                <a:spcPts val="1600"/>
              </a:spcAft>
              <a:buNone/>
            </a:pPr>
            <a:r>
              <a:rPr lang="en-US" sz="2000"/>
              <a:t>	</a:t>
            </a:r>
            <a:endParaRPr sz="2000"/>
          </a:p>
        </p:txBody>
      </p:sp>
      <p:pic>
        <p:nvPicPr>
          <p:cNvPr id="319" name="Google Shape;319;p2"/>
          <p:cNvPicPr preferRelativeResize="0"/>
          <p:nvPr/>
        </p:nvPicPr>
        <p:blipFill rotWithShape="1">
          <a:blip r:embed="rId3">
            <a:alphaModFix/>
          </a:blip>
          <a:srcRect b="43265"/>
          <a:stretch/>
        </p:blipFill>
        <p:spPr>
          <a:xfrm>
            <a:off x="7008125" y="1878750"/>
            <a:ext cx="5204800" cy="42449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
          <p:cNvSpPr txBox="1">
            <a:spLocks noGrp="1"/>
          </p:cNvSpPr>
          <p:nvPr>
            <p:ph type="title"/>
          </p:nvPr>
        </p:nvSpPr>
        <p:spPr>
          <a:xfrm>
            <a:off x="715825" y="365125"/>
            <a:ext cx="10638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Online vs In-store Purchasing experience</a:t>
            </a:r>
            <a:endParaRPr/>
          </a:p>
        </p:txBody>
      </p:sp>
      <p:sp>
        <p:nvSpPr>
          <p:cNvPr id="325" name="Google Shape;325;p3"/>
          <p:cNvSpPr txBox="1"/>
          <p:nvPr/>
        </p:nvSpPr>
        <p:spPr>
          <a:xfrm>
            <a:off x="611925" y="1690825"/>
            <a:ext cx="318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Nunito"/>
                <a:ea typeface="Nunito"/>
                <a:cs typeface="Nunito"/>
                <a:sym typeface="Nunito"/>
              </a:rPr>
              <a:t>Online Purchasing Experience</a:t>
            </a:r>
            <a:endParaRPr sz="1500" b="1">
              <a:latin typeface="Nunito"/>
              <a:ea typeface="Nunito"/>
              <a:cs typeface="Nunito"/>
              <a:sym typeface="Nunito"/>
            </a:endParaRPr>
          </a:p>
        </p:txBody>
      </p:sp>
      <p:sp>
        <p:nvSpPr>
          <p:cNvPr id="326" name="Google Shape;326;p3"/>
          <p:cNvSpPr txBox="1"/>
          <p:nvPr/>
        </p:nvSpPr>
        <p:spPr>
          <a:xfrm>
            <a:off x="6641100" y="1690825"/>
            <a:ext cx="3593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Nunito"/>
                <a:ea typeface="Nunito"/>
                <a:cs typeface="Nunito"/>
                <a:sym typeface="Nunito"/>
              </a:rPr>
              <a:t>In-store Purchasing Experience</a:t>
            </a:r>
            <a:endParaRPr sz="1500" b="1">
              <a:latin typeface="Nunito"/>
              <a:ea typeface="Nunito"/>
              <a:cs typeface="Nunito"/>
              <a:sym typeface="Nunito"/>
            </a:endParaRPr>
          </a:p>
        </p:txBody>
      </p:sp>
      <p:sp>
        <p:nvSpPr>
          <p:cNvPr id="327" name="Google Shape;327;p3"/>
          <p:cNvSpPr txBox="1"/>
          <p:nvPr/>
        </p:nvSpPr>
        <p:spPr>
          <a:xfrm>
            <a:off x="715825" y="2493825"/>
            <a:ext cx="5310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Nunito"/>
                <a:ea typeface="Nunito"/>
                <a:cs typeface="Nunito"/>
                <a:sym typeface="Nunito"/>
              </a:rPr>
              <a:t>Pros:</a:t>
            </a:r>
            <a:endParaRPr sz="1500">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Convenience of time and location: Shop from anywhere, anytime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Greater selection of items </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Ease of delivery, as fast as same day</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No crowds, No lines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Access to best price &amp; discounts</a:t>
            </a:r>
            <a:endParaRPr sz="1500">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a:p>
            <a:pPr marL="0" lvl="0" indent="0" algn="l" rtl="0">
              <a:spcBef>
                <a:spcPts val="0"/>
              </a:spcBef>
              <a:spcAft>
                <a:spcPts val="0"/>
              </a:spcAft>
              <a:buNone/>
            </a:pPr>
            <a:r>
              <a:rPr lang="en-US" sz="1500">
                <a:latin typeface="Nunito"/>
                <a:ea typeface="Nunito"/>
                <a:cs typeface="Nunito"/>
                <a:sym typeface="Nunito"/>
              </a:rPr>
              <a:t>Cons: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Can’t try things on: Fit and compatibility is an issue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Discrepancies in look and feel of the product</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No consultative help for item recommendations </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Must wait for deliveries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Additional shipping costs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Impulse purchases</a:t>
            </a:r>
            <a:endParaRPr sz="1500">
              <a:latin typeface="Nunito"/>
              <a:ea typeface="Nunito"/>
              <a:cs typeface="Nunito"/>
              <a:sym typeface="Nunito"/>
            </a:endParaRPr>
          </a:p>
        </p:txBody>
      </p:sp>
      <p:sp>
        <p:nvSpPr>
          <p:cNvPr id="328" name="Google Shape;328;p3"/>
          <p:cNvSpPr txBox="1"/>
          <p:nvPr/>
        </p:nvSpPr>
        <p:spPr>
          <a:xfrm>
            <a:off x="6641100" y="2595575"/>
            <a:ext cx="5035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Nunito"/>
                <a:ea typeface="Nunito"/>
                <a:cs typeface="Nunito"/>
                <a:sym typeface="Nunito"/>
              </a:rPr>
              <a:t>Pros:</a:t>
            </a:r>
            <a:endParaRPr sz="1500">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Trying before buying </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WUSIWUG</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Interacting with staff at stores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Having what I bought immediately</a:t>
            </a:r>
            <a:endParaRPr sz="1500">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a:p>
            <a:pPr marL="0" lvl="0" indent="0" algn="l" rtl="0">
              <a:spcBef>
                <a:spcPts val="0"/>
              </a:spcBef>
              <a:spcAft>
                <a:spcPts val="0"/>
              </a:spcAft>
              <a:buNone/>
            </a:pPr>
            <a:r>
              <a:rPr lang="en-US" sz="1500">
                <a:latin typeface="Nunito"/>
                <a:ea typeface="Nunito"/>
                <a:cs typeface="Nunito"/>
                <a:sym typeface="Nunito"/>
              </a:rPr>
              <a:t>Cons: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Limited selection of items</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Not convenient, need to dedicate considerable time</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Higher prices </a:t>
            </a:r>
            <a:endParaRPr sz="1500">
              <a:latin typeface="Nunito"/>
              <a:ea typeface="Nunito"/>
              <a:cs typeface="Nunito"/>
              <a:sym typeface="Nunito"/>
            </a:endParaRPr>
          </a:p>
          <a:p>
            <a:pPr marL="457200" lvl="0" indent="-323850" algn="l" rtl="0">
              <a:spcBef>
                <a:spcPts val="0"/>
              </a:spcBef>
              <a:spcAft>
                <a:spcPts val="0"/>
              </a:spcAft>
              <a:buSzPts val="1500"/>
              <a:buFont typeface="Nunito"/>
              <a:buChar char="●"/>
            </a:pPr>
            <a:r>
              <a:rPr lang="en-US" sz="1500">
                <a:latin typeface="Nunito"/>
                <a:ea typeface="Nunito"/>
                <a:cs typeface="Nunito"/>
                <a:sym typeface="Nunito"/>
              </a:rPr>
              <a:t>Limited payment options</a:t>
            </a:r>
            <a:endParaRPr sz="1500">
              <a:latin typeface="Nunito"/>
              <a:ea typeface="Nunito"/>
              <a:cs typeface="Nunito"/>
              <a:sym typeface="Nunito"/>
            </a:endParaRPr>
          </a:p>
        </p:txBody>
      </p:sp>
      <p:pic>
        <p:nvPicPr>
          <p:cNvPr id="329" name="Google Shape;329;p3"/>
          <p:cNvPicPr preferRelativeResize="0"/>
          <p:nvPr/>
        </p:nvPicPr>
        <p:blipFill>
          <a:blip r:embed="rId3">
            <a:alphaModFix/>
          </a:blip>
          <a:stretch>
            <a:fillRect/>
          </a:stretch>
        </p:blipFill>
        <p:spPr>
          <a:xfrm>
            <a:off x="3551400" y="1263750"/>
            <a:ext cx="2475326" cy="1683224"/>
          </a:xfrm>
          <a:prstGeom prst="rect">
            <a:avLst/>
          </a:prstGeom>
          <a:noFill/>
          <a:ln>
            <a:noFill/>
          </a:ln>
        </p:spPr>
      </p:pic>
      <p:pic>
        <p:nvPicPr>
          <p:cNvPr id="330" name="Google Shape;330;p3"/>
          <p:cNvPicPr preferRelativeResize="0"/>
          <p:nvPr/>
        </p:nvPicPr>
        <p:blipFill rotWithShape="1">
          <a:blip r:embed="rId4">
            <a:alphaModFix/>
          </a:blip>
          <a:srcRect b="6226"/>
          <a:stretch/>
        </p:blipFill>
        <p:spPr>
          <a:xfrm>
            <a:off x="9623550" y="1442513"/>
            <a:ext cx="2344975" cy="132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2763b31fc5_1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Recommendation systems proxy for social process  </a:t>
            </a:r>
            <a:endParaRPr/>
          </a:p>
        </p:txBody>
      </p:sp>
      <p:sp>
        <p:nvSpPr>
          <p:cNvPr id="336" name="Google Shape;336;g12763b31fc5_1_31"/>
          <p:cNvSpPr txBox="1">
            <a:spLocks noGrp="1"/>
          </p:cNvSpPr>
          <p:nvPr>
            <p:ph type="body" idx="1"/>
          </p:nvPr>
        </p:nvSpPr>
        <p:spPr>
          <a:xfrm>
            <a:off x="109800" y="1848050"/>
            <a:ext cx="7202100" cy="4774500"/>
          </a:xfrm>
          <a:prstGeom prst="rect">
            <a:avLst/>
          </a:prstGeom>
        </p:spPr>
        <p:txBody>
          <a:bodyPr spcFirstLastPara="1" wrap="square" lIns="91425" tIns="45700" rIns="91425" bIns="45700" anchor="t" anchorCtr="0">
            <a:normAutofit fontScale="77500" lnSpcReduction="10000"/>
          </a:bodyPr>
          <a:lstStyle/>
          <a:p>
            <a:pPr marL="0" lvl="0" indent="0" algn="l" rtl="0">
              <a:spcBef>
                <a:spcPts val="1000"/>
              </a:spcBef>
              <a:spcAft>
                <a:spcPts val="0"/>
              </a:spcAft>
              <a:buNone/>
            </a:pPr>
            <a:r>
              <a:rPr lang="en-US"/>
              <a:t>eCommerce systems deploy recommendation systems to suggest items based on</a:t>
            </a:r>
            <a:endParaRPr/>
          </a:p>
          <a:p>
            <a:pPr marL="457200" lvl="0" indent="-327424" algn="l" rtl="0">
              <a:lnSpc>
                <a:spcPct val="150000"/>
              </a:lnSpc>
              <a:spcBef>
                <a:spcPts val="1600"/>
              </a:spcBef>
              <a:spcAft>
                <a:spcPts val="0"/>
              </a:spcAft>
              <a:buSzPct val="105240"/>
              <a:buChar char="●"/>
            </a:pPr>
            <a:r>
              <a:rPr lang="en-US" sz="1908"/>
              <a:t>Content based systems: based on items viewed/ bought</a:t>
            </a:r>
            <a:endParaRPr sz="1908"/>
          </a:p>
          <a:p>
            <a:pPr marL="914400" lvl="1" indent="-327424" algn="l" rtl="0">
              <a:lnSpc>
                <a:spcPct val="150000"/>
              </a:lnSpc>
              <a:spcBef>
                <a:spcPts val="0"/>
              </a:spcBef>
              <a:spcAft>
                <a:spcPts val="0"/>
              </a:spcAft>
              <a:buSzPct val="117563"/>
              <a:buChar char="○"/>
            </a:pPr>
            <a:r>
              <a:rPr lang="en-US" sz="1708"/>
              <a:t>Similar items: Similarity between the source items and the catalogue</a:t>
            </a:r>
            <a:endParaRPr sz="1708"/>
          </a:p>
          <a:p>
            <a:pPr marL="914400" lvl="1" indent="-327424" algn="l" rtl="0">
              <a:lnSpc>
                <a:spcPct val="150000"/>
              </a:lnSpc>
              <a:spcBef>
                <a:spcPts val="0"/>
              </a:spcBef>
              <a:spcAft>
                <a:spcPts val="0"/>
              </a:spcAft>
              <a:buSzPct val="117563"/>
              <a:buChar char="○"/>
            </a:pPr>
            <a:r>
              <a:rPr lang="en-US" sz="1708"/>
              <a:t>Complimentary items: Dissimilar than source, but typically bought together (companion items) like phone and case</a:t>
            </a:r>
            <a:endParaRPr sz="1708"/>
          </a:p>
          <a:p>
            <a:pPr marL="457200" lvl="0" indent="-327424" algn="l" rtl="0">
              <a:lnSpc>
                <a:spcPct val="150000"/>
              </a:lnSpc>
              <a:spcBef>
                <a:spcPts val="0"/>
              </a:spcBef>
              <a:spcAft>
                <a:spcPts val="0"/>
              </a:spcAft>
              <a:buSzPct val="105240"/>
              <a:buChar char="●"/>
            </a:pPr>
            <a:r>
              <a:rPr lang="en-US" sz="1908"/>
              <a:t>Collaborative filtering systems: suggests items preferred by ‘similar’ people</a:t>
            </a:r>
            <a:endParaRPr sz="1908"/>
          </a:p>
          <a:p>
            <a:pPr marL="914400" lvl="1" indent="-327424" algn="l" rtl="0">
              <a:lnSpc>
                <a:spcPct val="150000"/>
              </a:lnSpc>
              <a:spcBef>
                <a:spcPts val="0"/>
              </a:spcBef>
              <a:spcAft>
                <a:spcPts val="0"/>
              </a:spcAft>
              <a:buSzPct val="117563"/>
              <a:buChar char="○"/>
            </a:pPr>
            <a:r>
              <a:rPr lang="en-US" sz="1708"/>
              <a:t>Bought this, bought that: based on final purchase </a:t>
            </a:r>
            <a:endParaRPr sz="1708"/>
          </a:p>
          <a:p>
            <a:pPr marL="914400" lvl="1" indent="-327424" algn="l" rtl="0">
              <a:lnSpc>
                <a:spcPct val="150000"/>
              </a:lnSpc>
              <a:spcBef>
                <a:spcPts val="0"/>
              </a:spcBef>
              <a:spcAft>
                <a:spcPts val="0"/>
              </a:spcAft>
              <a:buSzPct val="117563"/>
              <a:buChar char="○"/>
            </a:pPr>
            <a:r>
              <a:rPr lang="en-US" sz="1708"/>
              <a:t>Viewed this, bought that: based on viewing patterns</a:t>
            </a:r>
            <a:endParaRPr sz="1708"/>
          </a:p>
          <a:p>
            <a:pPr marL="914400" lvl="1" indent="-327424" algn="l" rtl="0">
              <a:lnSpc>
                <a:spcPct val="150000"/>
              </a:lnSpc>
              <a:spcBef>
                <a:spcPts val="0"/>
              </a:spcBef>
              <a:spcAft>
                <a:spcPts val="0"/>
              </a:spcAft>
              <a:buSzPct val="117563"/>
              <a:buChar char="○"/>
            </a:pPr>
            <a:r>
              <a:rPr lang="en-US" sz="1708"/>
              <a:t>Popularity based systems: Principle of popularity and anything trending, Check items which are most popular (by sale, views etc) </a:t>
            </a:r>
            <a:endParaRPr sz="1708"/>
          </a:p>
          <a:p>
            <a:pPr marL="457200" lvl="0" indent="-312660" algn="l" rtl="0">
              <a:lnSpc>
                <a:spcPct val="150000"/>
              </a:lnSpc>
              <a:spcBef>
                <a:spcPts val="0"/>
              </a:spcBef>
              <a:spcAft>
                <a:spcPts val="0"/>
              </a:spcAft>
              <a:buSzPct val="100000"/>
              <a:buChar char="●"/>
            </a:pPr>
            <a:r>
              <a:rPr lang="en-US" sz="1708"/>
              <a:t>Personalized: Dynamically based on customers overall purchase history </a:t>
            </a:r>
            <a:endParaRPr sz="1708"/>
          </a:p>
          <a:p>
            <a:pPr marL="0" lvl="0" indent="0" algn="l" rtl="0">
              <a:lnSpc>
                <a:spcPct val="150000"/>
              </a:lnSpc>
              <a:spcBef>
                <a:spcPts val="1600"/>
              </a:spcBef>
              <a:spcAft>
                <a:spcPts val="1600"/>
              </a:spcAft>
              <a:buNone/>
            </a:pPr>
            <a:r>
              <a:rPr lang="en-US" sz="1708"/>
              <a:t>Tests have measured a lift of upto 12.5% increase in conversion with content based recommendations and upto 35% increase in conversion with collaborative filtering based recommendations. </a:t>
            </a:r>
            <a:endParaRPr>
              <a:solidFill>
                <a:srgbClr val="2B2B2B"/>
              </a:solidFill>
            </a:endParaRPr>
          </a:p>
        </p:txBody>
      </p:sp>
      <p:pic>
        <p:nvPicPr>
          <p:cNvPr id="337" name="Google Shape;337;g12763b31fc5_1_31"/>
          <p:cNvPicPr preferRelativeResize="0"/>
          <p:nvPr/>
        </p:nvPicPr>
        <p:blipFill>
          <a:blip r:embed="rId3">
            <a:alphaModFix/>
          </a:blip>
          <a:stretch>
            <a:fillRect/>
          </a:stretch>
        </p:blipFill>
        <p:spPr>
          <a:xfrm>
            <a:off x="7676075" y="1364750"/>
            <a:ext cx="3577600" cy="544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2763b31fc5_1_36"/>
          <p:cNvSpPr txBox="1">
            <a:spLocks noGrp="1"/>
          </p:cNvSpPr>
          <p:nvPr>
            <p:ph type="title"/>
          </p:nvPr>
        </p:nvSpPr>
        <p:spPr>
          <a:xfrm>
            <a:off x="473375" y="365125"/>
            <a:ext cx="108804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Providing meaningful recommendations is hard</a:t>
            </a:r>
            <a:endParaRPr/>
          </a:p>
        </p:txBody>
      </p:sp>
      <p:pic>
        <p:nvPicPr>
          <p:cNvPr id="343" name="Google Shape;343;g12763b31fc5_1_36"/>
          <p:cNvPicPr preferRelativeResize="0"/>
          <p:nvPr/>
        </p:nvPicPr>
        <p:blipFill rotWithShape="1">
          <a:blip r:embed="rId3">
            <a:alphaModFix/>
          </a:blip>
          <a:srcRect t="6212" r="1555" b="18853"/>
          <a:stretch/>
        </p:blipFill>
        <p:spPr>
          <a:xfrm>
            <a:off x="5588000" y="2516775"/>
            <a:ext cx="6603999" cy="2867088"/>
          </a:xfrm>
          <a:prstGeom prst="rect">
            <a:avLst/>
          </a:prstGeom>
          <a:noFill/>
          <a:ln>
            <a:noFill/>
          </a:ln>
        </p:spPr>
      </p:pic>
      <p:sp>
        <p:nvSpPr>
          <p:cNvPr id="344" name="Google Shape;344;g12763b31fc5_1_36"/>
          <p:cNvSpPr txBox="1"/>
          <p:nvPr/>
        </p:nvSpPr>
        <p:spPr>
          <a:xfrm>
            <a:off x="290925" y="1526325"/>
            <a:ext cx="7629300" cy="5199600"/>
          </a:xfrm>
          <a:prstGeom prst="rect">
            <a:avLst/>
          </a:prstGeom>
          <a:noFill/>
          <a:ln>
            <a:noFill/>
          </a:ln>
        </p:spPr>
        <p:txBody>
          <a:bodyPr spcFirstLastPara="1" wrap="square" lIns="91425" tIns="91425" rIns="91425" bIns="91425" anchor="t" anchorCtr="0">
            <a:spAutoFit/>
          </a:bodyPr>
          <a:lstStyle/>
          <a:p>
            <a:pPr marL="342900" lvl="0" indent="-317500" algn="just" rtl="0">
              <a:spcBef>
                <a:spcPts val="0"/>
              </a:spcBef>
              <a:spcAft>
                <a:spcPts val="0"/>
              </a:spcAft>
              <a:buClr>
                <a:srgbClr val="2B2B2B"/>
              </a:buClr>
              <a:buSzPts val="2360"/>
              <a:buFont typeface="Tahoma"/>
              <a:buChar char="●"/>
            </a:pPr>
            <a:r>
              <a:rPr lang="en-US" sz="1900">
                <a:solidFill>
                  <a:srgbClr val="2B2B2B"/>
                </a:solidFill>
                <a:latin typeface="Tahoma"/>
                <a:ea typeface="Tahoma"/>
                <a:cs typeface="Tahoma"/>
                <a:sym typeface="Tahoma"/>
              </a:rPr>
              <a:t>Items: “Fast Fashion”</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Short lifetime of items: a couple of months on average</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Large retailers release new garments daily</a:t>
            </a:r>
            <a:endParaRPr sz="1900">
              <a:solidFill>
                <a:srgbClr val="2B2B2B"/>
              </a:solidFill>
              <a:latin typeface="Tahoma"/>
              <a:ea typeface="Tahoma"/>
              <a:cs typeface="Tahoma"/>
              <a:sym typeface="Tahoma"/>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Seasons complicate pairing</a:t>
            </a:r>
            <a:endParaRPr sz="1900">
              <a:solidFill>
                <a:srgbClr val="2B2B2B"/>
              </a:solidFill>
              <a:latin typeface="Tahoma"/>
              <a:ea typeface="Tahoma"/>
              <a:cs typeface="Tahoma"/>
              <a:sym typeface="Tahoma"/>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Fast moving trends</a:t>
            </a:r>
            <a:endParaRPr sz="1900">
              <a:solidFill>
                <a:srgbClr val="2B2B2B"/>
              </a:solidFill>
              <a:latin typeface="Tahoma"/>
              <a:ea typeface="Tahoma"/>
              <a:cs typeface="Tahoma"/>
              <a:sym typeface="Tahoma"/>
            </a:endParaRPr>
          </a:p>
          <a:p>
            <a:pPr marL="342900" lvl="0" indent="-317500" algn="just" rtl="0">
              <a:spcBef>
                <a:spcPts val="460"/>
              </a:spcBef>
              <a:spcAft>
                <a:spcPts val="0"/>
              </a:spcAft>
              <a:buClr>
                <a:srgbClr val="2B2B2B"/>
              </a:buClr>
              <a:buSzPts val="2360"/>
              <a:buFont typeface="Tahoma"/>
              <a:buChar char="●"/>
            </a:pPr>
            <a:r>
              <a:rPr lang="en-US" sz="1900">
                <a:solidFill>
                  <a:srgbClr val="2B2B2B"/>
                </a:solidFill>
                <a:latin typeface="Tahoma"/>
                <a:ea typeface="Tahoma"/>
                <a:cs typeface="Tahoma"/>
                <a:sym typeface="Tahoma"/>
              </a:rPr>
              <a:t>Users</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‘Taste’ varies a lot</a:t>
            </a:r>
            <a:endParaRPr sz="1900">
              <a:solidFill>
                <a:srgbClr val="2B2B2B"/>
              </a:solidFill>
              <a:latin typeface="Tahoma"/>
              <a:ea typeface="Tahoma"/>
              <a:cs typeface="Tahoma"/>
              <a:sym typeface="Tahoma"/>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Cultural/ physique differences</a:t>
            </a:r>
            <a:endParaRPr sz="1900">
              <a:solidFill>
                <a:srgbClr val="2B2B2B"/>
              </a:solidFill>
              <a:latin typeface="Tahoma"/>
              <a:ea typeface="Tahoma"/>
              <a:cs typeface="Tahoma"/>
              <a:sym typeface="Tahoma"/>
            </a:endParaRPr>
          </a:p>
          <a:p>
            <a:pPr marL="342900" lvl="0" indent="-317500" algn="just" rtl="0">
              <a:spcBef>
                <a:spcPts val="460"/>
              </a:spcBef>
              <a:spcAft>
                <a:spcPts val="0"/>
              </a:spcAft>
              <a:buClr>
                <a:srgbClr val="2B2B2B"/>
              </a:buClr>
              <a:buSzPts val="2360"/>
              <a:buFont typeface="Tahoma"/>
              <a:buChar char="●"/>
            </a:pPr>
            <a:r>
              <a:rPr lang="en-US" sz="1900">
                <a:solidFill>
                  <a:srgbClr val="2B2B2B"/>
                </a:solidFill>
                <a:latin typeface="Tahoma"/>
                <a:ea typeface="Tahoma"/>
                <a:cs typeface="Tahoma"/>
                <a:sym typeface="Tahoma"/>
              </a:rPr>
              <a:t>What this means for recommenders</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Item catalogue changes rapidly</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High sparsity</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Use content data</a:t>
            </a:r>
            <a:endParaRPr sz="1000">
              <a:solidFill>
                <a:srgbClr val="2B2B2B"/>
              </a:solidFill>
            </a:endParaRPr>
          </a:p>
          <a:p>
            <a:pPr marL="742950" lvl="1" indent="-406400" algn="just" rtl="0">
              <a:spcBef>
                <a:spcPts val="460"/>
              </a:spcBef>
              <a:spcAft>
                <a:spcPts val="0"/>
              </a:spcAft>
              <a:buClr>
                <a:srgbClr val="2B2B2B"/>
              </a:buClr>
              <a:buSzPts val="1900"/>
              <a:buFont typeface="Tahoma"/>
              <a:buChar char="○"/>
            </a:pPr>
            <a:r>
              <a:rPr lang="en-US" sz="1900">
                <a:solidFill>
                  <a:srgbClr val="2B2B2B"/>
                </a:solidFill>
                <a:latin typeface="Tahoma"/>
                <a:ea typeface="Tahoma"/>
                <a:cs typeface="Tahoma"/>
                <a:sym typeface="Tahoma"/>
              </a:rPr>
              <a:t>We need recommenders that can recognize changes in user preference and respond quickly</a:t>
            </a:r>
            <a:endParaRPr sz="1000">
              <a:solidFill>
                <a:srgbClr val="2B2B2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2763b31fc5_1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Eternal Dilemma </a:t>
            </a:r>
            <a:endParaRPr/>
          </a:p>
        </p:txBody>
      </p:sp>
      <p:pic>
        <p:nvPicPr>
          <p:cNvPr id="350" name="Google Shape;350;g12763b31fc5_1_12"/>
          <p:cNvPicPr preferRelativeResize="0"/>
          <p:nvPr/>
        </p:nvPicPr>
        <p:blipFill>
          <a:blip r:embed="rId3">
            <a:alphaModFix/>
          </a:blip>
          <a:stretch>
            <a:fillRect/>
          </a:stretch>
        </p:blipFill>
        <p:spPr>
          <a:xfrm>
            <a:off x="217825" y="2853188"/>
            <a:ext cx="2405451" cy="1951176"/>
          </a:xfrm>
          <a:prstGeom prst="rect">
            <a:avLst/>
          </a:prstGeom>
          <a:noFill/>
          <a:ln>
            <a:noFill/>
          </a:ln>
        </p:spPr>
      </p:pic>
      <p:sp>
        <p:nvSpPr>
          <p:cNvPr id="351" name="Google Shape;351;g12763b31fc5_1_12"/>
          <p:cNvSpPr txBox="1"/>
          <p:nvPr/>
        </p:nvSpPr>
        <p:spPr>
          <a:xfrm>
            <a:off x="316850" y="1785400"/>
            <a:ext cx="2207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Nunito"/>
                <a:ea typeface="Nunito"/>
                <a:cs typeface="Nunito"/>
                <a:sym typeface="Nunito"/>
              </a:rPr>
              <a:t>My choice</a:t>
            </a:r>
            <a:endParaRPr sz="1500" b="1">
              <a:latin typeface="Nunito"/>
              <a:ea typeface="Nunito"/>
              <a:cs typeface="Nunito"/>
              <a:sym typeface="Nunito"/>
            </a:endParaRPr>
          </a:p>
        </p:txBody>
      </p:sp>
      <p:pic>
        <p:nvPicPr>
          <p:cNvPr id="352" name="Google Shape;352;g12763b31fc5_1_12"/>
          <p:cNvPicPr preferRelativeResize="0"/>
          <p:nvPr/>
        </p:nvPicPr>
        <p:blipFill rotWithShape="1">
          <a:blip r:embed="rId4">
            <a:alphaModFix/>
          </a:blip>
          <a:srcRect t="11150"/>
          <a:stretch/>
        </p:blipFill>
        <p:spPr>
          <a:xfrm>
            <a:off x="4260275" y="2440700"/>
            <a:ext cx="7876500" cy="2689599"/>
          </a:xfrm>
          <a:prstGeom prst="rect">
            <a:avLst/>
          </a:prstGeom>
          <a:noFill/>
          <a:ln>
            <a:noFill/>
          </a:ln>
        </p:spPr>
      </p:pic>
      <p:sp>
        <p:nvSpPr>
          <p:cNvPr id="353" name="Google Shape;353;g12763b31fc5_1_12"/>
          <p:cNvSpPr/>
          <p:nvPr/>
        </p:nvSpPr>
        <p:spPr>
          <a:xfrm>
            <a:off x="2979075" y="3731725"/>
            <a:ext cx="1165800" cy="372000"/>
          </a:xfrm>
          <a:prstGeom prst="striped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12763b31fc5_1_12"/>
          <p:cNvSpPr txBox="1"/>
          <p:nvPr/>
        </p:nvSpPr>
        <p:spPr>
          <a:xfrm>
            <a:off x="6403600" y="1785400"/>
            <a:ext cx="3202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Nunito"/>
                <a:ea typeface="Nunito"/>
                <a:cs typeface="Nunito"/>
                <a:sym typeface="Nunito"/>
              </a:rPr>
              <a:t>What do I wear it with?</a:t>
            </a:r>
            <a:endParaRPr sz="1500" b="1">
              <a:latin typeface="Nunito"/>
              <a:ea typeface="Nunito"/>
              <a:cs typeface="Nunito"/>
              <a:sym typeface="Nunito"/>
            </a:endParaRPr>
          </a:p>
        </p:txBody>
      </p:sp>
      <p:sp>
        <p:nvSpPr>
          <p:cNvPr id="355" name="Google Shape;355;g12763b31fc5_1_12"/>
          <p:cNvSpPr txBox="1"/>
          <p:nvPr/>
        </p:nvSpPr>
        <p:spPr>
          <a:xfrm>
            <a:off x="316850" y="5366800"/>
            <a:ext cx="10305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latin typeface="Nunito"/>
                <a:ea typeface="Nunito"/>
                <a:cs typeface="Nunito"/>
                <a:sym typeface="Nunito"/>
              </a:rPr>
              <a:t>Making a complete outfit is one of the key challenges of online purchases </a:t>
            </a:r>
            <a:endParaRPr sz="1500" b="1">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2763b31fc5_1_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Fashion Compatibility Recommender</a:t>
            </a:r>
            <a:endParaRPr/>
          </a:p>
        </p:txBody>
      </p:sp>
      <p:sp>
        <p:nvSpPr>
          <p:cNvPr id="361" name="Google Shape;361;g12763b31fc5_1_48"/>
          <p:cNvSpPr txBox="1">
            <a:spLocks noGrp="1"/>
          </p:cNvSpPr>
          <p:nvPr>
            <p:ph type="body" idx="1"/>
          </p:nvPr>
        </p:nvSpPr>
        <p:spPr>
          <a:xfrm>
            <a:off x="0" y="1513900"/>
            <a:ext cx="7205700" cy="5160300"/>
          </a:xfrm>
          <a:prstGeom prst="rect">
            <a:avLst/>
          </a:prstGeom>
        </p:spPr>
        <p:txBody>
          <a:bodyPr spcFirstLastPara="1" wrap="square" lIns="91425" tIns="45700" rIns="91425" bIns="45700" anchor="t" anchorCtr="0">
            <a:noAutofit/>
          </a:bodyPr>
          <a:lstStyle/>
          <a:p>
            <a:pPr marL="457200" lvl="0" indent="-336550" algn="l" rtl="0">
              <a:lnSpc>
                <a:spcPct val="150000"/>
              </a:lnSpc>
              <a:spcBef>
                <a:spcPts val="1000"/>
              </a:spcBef>
              <a:spcAft>
                <a:spcPts val="0"/>
              </a:spcAft>
              <a:buSzPts val="1700"/>
              <a:buChar char="●"/>
            </a:pPr>
            <a:r>
              <a:rPr lang="en-US"/>
              <a:t>Our Goal</a:t>
            </a:r>
            <a:endParaRPr/>
          </a:p>
          <a:p>
            <a:pPr marL="914400" lvl="1" indent="-336550" algn="l" rtl="0">
              <a:lnSpc>
                <a:spcPct val="150000"/>
              </a:lnSpc>
              <a:spcBef>
                <a:spcPts val="0"/>
              </a:spcBef>
              <a:spcAft>
                <a:spcPts val="0"/>
              </a:spcAft>
              <a:buSzPts val="1700"/>
              <a:buChar char="○"/>
            </a:pPr>
            <a:r>
              <a:rPr lang="en-US" sz="1700"/>
              <a:t>Recommend items which are compatible to item being viewed</a:t>
            </a:r>
            <a:endParaRPr sz="1700"/>
          </a:p>
          <a:p>
            <a:pPr marL="914400" lvl="1" indent="-336550" algn="l" rtl="0">
              <a:lnSpc>
                <a:spcPct val="150000"/>
              </a:lnSpc>
              <a:spcBef>
                <a:spcPts val="0"/>
              </a:spcBef>
              <a:spcAft>
                <a:spcPts val="0"/>
              </a:spcAft>
              <a:buSzPts val="1700"/>
              <a:buChar char="○"/>
            </a:pPr>
            <a:r>
              <a:rPr lang="en-US" sz="1700"/>
              <a:t>Input is the image customer is viewing (or placed in the cart) recommended images would be placed in widget </a:t>
            </a:r>
            <a:endParaRPr sz="1700"/>
          </a:p>
          <a:p>
            <a:pPr marL="914400" lvl="1" indent="-336550" algn="l" rtl="0">
              <a:lnSpc>
                <a:spcPct val="150000"/>
              </a:lnSpc>
              <a:spcBef>
                <a:spcPts val="0"/>
              </a:spcBef>
              <a:spcAft>
                <a:spcPts val="0"/>
              </a:spcAft>
              <a:buSzPts val="1700"/>
              <a:buChar char="○"/>
            </a:pPr>
            <a:r>
              <a:rPr lang="en-US" sz="1700"/>
              <a:t>Items should be visibly compatible and</a:t>
            </a:r>
            <a:r>
              <a:rPr lang="en-US" sz="1700">
                <a:solidFill>
                  <a:srgbClr val="2B2B2B"/>
                </a:solidFill>
              </a:rPr>
              <a:t> share similar style;</a:t>
            </a:r>
            <a:endParaRPr sz="1700">
              <a:solidFill>
                <a:srgbClr val="2B2B2B"/>
              </a:solidFill>
            </a:endParaRPr>
          </a:p>
          <a:p>
            <a:pPr marL="914400" lvl="1" indent="-336550" algn="l" rtl="0">
              <a:lnSpc>
                <a:spcPct val="150000"/>
              </a:lnSpc>
              <a:spcBef>
                <a:spcPts val="0"/>
              </a:spcBef>
              <a:spcAft>
                <a:spcPts val="0"/>
              </a:spcAft>
              <a:buSzPts val="1700"/>
              <a:buChar char="○"/>
            </a:pPr>
            <a:r>
              <a:rPr lang="en-US" sz="1700">
                <a:solidFill>
                  <a:srgbClr val="2B2B2B"/>
                </a:solidFill>
              </a:rPr>
              <a:t>These items should form a complete ensemble without redundancy. </a:t>
            </a:r>
            <a:endParaRPr sz="1700">
              <a:solidFill>
                <a:srgbClr val="2B2B2B"/>
              </a:solidFill>
            </a:endParaRPr>
          </a:p>
          <a:p>
            <a:pPr marL="914400" lvl="1" indent="-336550" algn="l" rtl="0">
              <a:lnSpc>
                <a:spcPct val="150000"/>
              </a:lnSpc>
              <a:spcBef>
                <a:spcPts val="0"/>
              </a:spcBef>
              <a:spcAft>
                <a:spcPts val="0"/>
              </a:spcAft>
              <a:buClr>
                <a:srgbClr val="2B2B2B"/>
              </a:buClr>
              <a:buSzPts val="1700"/>
              <a:buChar char="○"/>
            </a:pPr>
            <a:r>
              <a:rPr lang="en-US" sz="1700">
                <a:solidFill>
                  <a:srgbClr val="2B2B2B"/>
                </a:solidFill>
              </a:rPr>
              <a:t>Generalize compatibility for more than 2 items</a:t>
            </a:r>
            <a:endParaRPr sz="1700">
              <a:solidFill>
                <a:srgbClr val="2B2B2B"/>
              </a:solidFill>
            </a:endParaRPr>
          </a:p>
          <a:p>
            <a:pPr marL="457200" lvl="0" indent="-336550" algn="l" rtl="0">
              <a:lnSpc>
                <a:spcPct val="150000"/>
              </a:lnSpc>
              <a:spcBef>
                <a:spcPts val="0"/>
              </a:spcBef>
              <a:spcAft>
                <a:spcPts val="0"/>
              </a:spcAft>
              <a:buClr>
                <a:srgbClr val="2B2B2B"/>
              </a:buClr>
              <a:buSzPts val="1700"/>
              <a:buChar char="●"/>
            </a:pPr>
            <a:r>
              <a:rPr lang="en-US">
                <a:solidFill>
                  <a:srgbClr val="2B2B2B"/>
                </a:solidFill>
              </a:rPr>
              <a:t>Benefits</a:t>
            </a:r>
            <a:endParaRPr>
              <a:solidFill>
                <a:srgbClr val="2B2B2B"/>
              </a:solidFill>
            </a:endParaRPr>
          </a:p>
          <a:p>
            <a:pPr marL="914400" lvl="1" indent="-336550" algn="l" rtl="0">
              <a:lnSpc>
                <a:spcPct val="150000"/>
              </a:lnSpc>
              <a:spcBef>
                <a:spcPts val="0"/>
              </a:spcBef>
              <a:spcAft>
                <a:spcPts val="0"/>
              </a:spcAft>
              <a:buSzPts val="1700"/>
              <a:buChar char="○"/>
            </a:pPr>
            <a:r>
              <a:rPr lang="en-US" sz="1700"/>
              <a:t>Increase number of items in order, increasing Average order value</a:t>
            </a:r>
            <a:endParaRPr sz="1700"/>
          </a:p>
          <a:p>
            <a:pPr marL="914400" lvl="1" indent="-336550" algn="l" rtl="0">
              <a:lnSpc>
                <a:spcPct val="150000"/>
              </a:lnSpc>
              <a:spcBef>
                <a:spcPts val="0"/>
              </a:spcBef>
              <a:spcAft>
                <a:spcPts val="0"/>
              </a:spcAft>
              <a:buSzPts val="1700"/>
              <a:buChar char="○"/>
            </a:pPr>
            <a:r>
              <a:rPr lang="en-US" sz="1700"/>
              <a:t>Increase customer satisfaction of finding the complete ensemble</a:t>
            </a:r>
            <a:endParaRPr sz="1700"/>
          </a:p>
        </p:txBody>
      </p:sp>
      <p:pic>
        <p:nvPicPr>
          <p:cNvPr id="362" name="Google Shape;362;g12763b31fc5_1_48"/>
          <p:cNvPicPr preferRelativeResize="0"/>
          <p:nvPr/>
        </p:nvPicPr>
        <p:blipFill>
          <a:blip r:embed="rId3">
            <a:alphaModFix/>
          </a:blip>
          <a:stretch>
            <a:fillRect/>
          </a:stretch>
        </p:blipFill>
        <p:spPr>
          <a:xfrm>
            <a:off x="7205550" y="1636900"/>
            <a:ext cx="4767375" cy="4532248"/>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2477</Words>
  <Application>Microsoft Office PowerPoint</Application>
  <PresentationFormat>Widescreen</PresentationFormat>
  <Paragraphs>292</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Maven Pro SemiBold</vt:lpstr>
      <vt:lpstr>Nunito</vt:lpstr>
      <vt:lpstr>Maven Pro</vt:lpstr>
      <vt:lpstr>Tahoma</vt:lpstr>
      <vt:lpstr>Momentum</vt:lpstr>
      <vt:lpstr>Fashion Compatibility based Recommender System</vt:lpstr>
      <vt:lpstr>OUR TEAM</vt:lpstr>
      <vt:lpstr>Agenda </vt:lpstr>
      <vt:lpstr>Fashion Industry Outlook</vt:lpstr>
      <vt:lpstr>Online vs In-store Purchasing experience</vt:lpstr>
      <vt:lpstr>Recommendation systems proxy for social process  </vt:lpstr>
      <vt:lpstr>Providing meaningful recommendations is hard</vt:lpstr>
      <vt:lpstr>The Eternal Dilemma </vt:lpstr>
      <vt:lpstr>Fashion Compatibility Recommender</vt:lpstr>
      <vt:lpstr>Model Thought - Ways to consider compatibility</vt:lpstr>
      <vt:lpstr>Data Set</vt:lpstr>
      <vt:lpstr>Model components and implementation</vt:lpstr>
      <vt:lpstr>Baseline: RESNET50 Embeddings based hack!</vt:lpstr>
      <vt:lpstr>Data preprocessing &amp; Creating features</vt:lpstr>
      <vt:lpstr>Model Architecture and Flow</vt:lpstr>
      <vt:lpstr>bi-LSTM Model Details</vt:lpstr>
      <vt:lpstr>Details of Visual Semantic Model</vt:lpstr>
      <vt:lpstr>Tech Stack Used</vt:lpstr>
      <vt:lpstr>DEMO</vt:lpstr>
      <vt:lpstr>Metrics/ Model Evaluation</vt:lpstr>
      <vt:lpstr>Limitations</vt:lpstr>
      <vt:lpstr>Future Directions</vt:lpstr>
      <vt:lpstr>Thanks</vt:lpstr>
      <vt:lpstr>Recommendation systems proxy for social process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Compatibility based Recommender System</dc:title>
  <dc:creator>Jathar, Avadhoot (MB)</dc:creator>
  <cp:lastModifiedBy>jollyshinh@hotmail.com</cp:lastModifiedBy>
  <cp:revision>1</cp:revision>
  <dcterms:created xsi:type="dcterms:W3CDTF">2022-04-30T14:18:47Z</dcterms:created>
  <dcterms:modified xsi:type="dcterms:W3CDTF">2022-05-07T18:06:13Z</dcterms:modified>
</cp:coreProperties>
</file>